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6"/>
  </p:notesMasterIdLst>
  <p:handoutMasterIdLst>
    <p:handoutMasterId r:id="rId67"/>
  </p:handoutMasterIdLst>
  <p:sldIdLst>
    <p:sldId id="256" r:id="rId2"/>
    <p:sldId id="401" r:id="rId3"/>
    <p:sldId id="268" r:id="rId4"/>
    <p:sldId id="371" r:id="rId5"/>
    <p:sldId id="296" r:id="rId6"/>
    <p:sldId id="370" r:id="rId7"/>
    <p:sldId id="372" r:id="rId8"/>
    <p:sldId id="373" r:id="rId9"/>
    <p:sldId id="374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298" r:id="rId19"/>
    <p:sldId id="299" r:id="rId20"/>
    <p:sldId id="384" r:id="rId21"/>
    <p:sldId id="385" r:id="rId22"/>
    <p:sldId id="300" r:id="rId23"/>
    <p:sldId id="297" r:id="rId24"/>
    <p:sldId id="386" r:id="rId25"/>
    <p:sldId id="387" r:id="rId26"/>
    <p:sldId id="388" r:id="rId27"/>
    <p:sldId id="389" r:id="rId28"/>
    <p:sldId id="402" r:id="rId29"/>
    <p:sldId id="403" r:id="rId30"/>
    <p:sldId id="404" r:id="rId31"/>
    <p:sldId id="390" r:id="rId32"/>
    <p:sldId id="406" r:id="rId33"/>
    <p:sldId id="407" r:id="rId34"/>
    <p:sldId id="408" r:id="rId35"/>
    <p:sldId id="409" r:id="rId36"/>
    <p:sldId id="410" r:id="rId37"/>
    <p:sldId id="411" r:id="rId38"/>
    <p:sldId id="412" r:id="rId39"/>
    <p:sldId id="413" r:id="rId40"/>
    <p:sldId id="414" r:id="rId41"/>
    <p:sldId id="415" r:id="rId42"/>
    <p:sldId id="306" r:id="rId43"/>
    <p:sldId id="391" r:id="rId44"/>
    <p:sldId id="392" r:id="rId45"/>
    <p:sldId id="393" r:id="rId46"/>
    <p:sldId id="320" r:id="rId47"/>
    <p:sldId id="344" r:id="rId48"/>
    <p:sldId id="345" r:id="rId49"/>
    <p:sldId id="394" r:id="rId50"/>
    <p:sldId id="395" r:id="rId51"/>
    <p:sldId id="396" r:id="rId52"/>
    <p:sldId id="397" r:id="rId53"/>
    <p:sldId id="398" r:id="rId54"/>
    <p:sldId id="400" r:id="rId55"/>
    <p:sldId id="417" r:id="rId56"/>
    <p:sldId id="418" r:id="rId57"/>
    <p:sldId id="419" r:id="rId58"/>
    <p:sldId id="420" r:id="rId59"/>
    <p:sldId id="421" r:id="rId60"/>
    <p:sldId id="422" r:id="rId61"/>
    <p:sldId id="424" r:id="rId62"/>
    <p:sldId id="423" r:id="rId63"/>
    <p:sldId id="425" r:id="rId64"/>
    <p:sldId id="416" r:id="rId65"/>
  </p:sldIdLst>
  <p:sldSz cx="9144000" cy="6858000" type="screen4x3"/>
  <p:notesSz cx="6858000" cy="9979025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5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EB1C2D"/>
    <a:srgbClr val="1A2CD4"/>
    <a:srgbClr val="007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 autoAdjust="0"/>
    <p:restoredTop sz="96449" autoAdjust="0"/>
  </p:normalViewPr>
  <p:slideViewPr>
    <p:cSldViewPr>
      <p:cViewPr varScale="1">
        <p:scale>
          <a:sx n="110" d="100"/>
          <a:sy n="110" d="100"/>
        </p:scale>
        <p:origin x="184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82"/>
    </p:cViewPr>
  </p:sorterViewPr>
  <p:notesViewPr>
    <p:cSldViewPr showGuides="1">
      <p:cViewPr varScale="1">
        <p:scale>
          <a:sx n="87" d="100"/>
          <a:sy n="87" d="100"/>
        </p:scale>
        <p:origin x="2988" y="90"/>
      </p:cViewPr>
      <p:guideLst>
        <p:guide orient="horz" pos="3145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71800" cy="500685"/>
          </a:xfrm>
          <a:prstGeom prst="rect">
            <a:avLst/>
          </a:prstGeom>
        </p:spPr>
        <p:txBody>
          <a:bodyPr vert="horz" lIns="95251" tIns="47625" rIns="95251" bIns="476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7" y="2"/>
            <a:ext cx="2971800" cy="500685"/>
          </a:xfrm>
          <a:prstGeom prst="rect">
            <a:avLst/>
          </a:prstGeom>
        </p:spPr>
        <p:txBody>
          <a:bodyPr vert="horz" lIns="95251" tIns="47625" rIns="95251" bIns="47625" rtlCol="0"/>
          <a:lstStyle>
            <a:lvl1pPr algn="r">
              <a:defRPr sz="1200"/>
            </a:lvl1pPr>
          </a:lstStyle>
          <a:p>
            <a:fld id="{BAF1D3F1-F1CD-4A10-A87E-11D3B0204C92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78345"/>
            <a:ext cx="2971800" cy="500684"/>
          </a:xfrm>
          <a:prstGeom prst="rect">
            <a:avLst/>
          </a:prstGeom>
        </p:spPr>
        <p:txBody>
          <a:bodyPr vert="horz" lIns="95251" tIns="47625" rIns="95251" bIns="476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7" y="9478345"/>
            <a:ext cx="2971800" cy="500684"/>
          </a:xfrm>
          <a:prstGeom prst="rect">
            <a:avLst/>
          </a:prstGeom>
        </p:spPr>
        <p:txBody>
          <a:bodyPr vert="horz" lIns="95251" tIns="47625" rIns="95251" bIns="47625" rtlCol="0" anchor="b"/>
          <a:lstStyle>
            <a:lvl1pPr algn="r">
              <a:defRPr sz="1200"/>
            </a:lvl1pPr>
          </a:lstStyle>
          <a:p>
            <a:fld id="{FF682EF1-A6F0-4693-9952-7092AB75E8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07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1800" cy="498953"/>
          </a:xfrm>
          <a:prstGeom prst="rect">
            <a:avLst/>
          </a:prstGeom>
        </p:spPr>
        <p:txBody>
          <a:bodyPr vert="horz" lIns="95251" tIns="47625" rIns="95251" bIns="476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7" y="0"/>
            <a:ext cx="2971800" cy="498953"/>
          </a:xfrm>
          <a:prstGeom prst="rect">
            <a:avLst/>
          </a:prstGeom>
        </p:spPr>
        <p:txBody>
          <a:bodyPr vert="horz" lIns="95251" tIns="47625" rIns="95251" bIns="47625" rtlCol="0"/>
          <a:lstStyle>
            <a:lvl1pPr algn="r">
              <a:defRPr sz="1200"/>
            </a:lvl1pPr>
          </a:lstStyle>
          <a:p>
            <a:fld id="{FD35646C-5E5A-4D25-B542-E3731D1935DA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25" y="749300"/>
            <a:ext cx="4986338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1" tIns="47625" rIns="95251" bIns="476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40037"/>
            <a:ext cx="5486400" cy="4490561"/>
          </a:xfrm>
          <a:prstGeom prst="rect">
            <a:avLst/>
          </a:prstGeom>
        </p:spPr>
        <p:txBody>
          <a:bodyPr vert="horz" lIns="95251" tIns="47625" rIns="95251" bIns="476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78342"/>
            <a:ext cx="2971800" cy="498953"/>
          </a:xfrm>
          <a:prstGeom prst="rect">
            <a:avLst/>
          </a:prstGeom>
        </p:spPr>
        <p:txBody>
          <a:bodyPr vert="horz" lIns="95251" tIns="47625" rIns="95251" bIns="476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7" y="9478342"/>
            <a:ext cx="2971800" cy="498953"/>
          </a:xfrm>
          <a:prstGeom prst="rect">
            <a:avLst/>
          </a:prstGeom>
        </p:spPr>
        <p:txBody>
          <a:bodyPr vert="horz" lIns="95251" tIns="47625" rIns="95251" bIns="47625" rtlCol="0" anchor="b"/>
          <a:lstStyle>
            <a:lvl1pPr algn="r">
              <a:defRPr sz="1200"/>
            </a:lvl1pPr>
          </a:lstStyle>
          <a:p>
            <a:fld id="{F6754AD4-D4F5-4456-B727-6EFF109E5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48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54AD4-D4F5-4456-B727-6EFF109E5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62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754AD4-D4F5-4456-B727-6EFF109E5F2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6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903B-A58E-4CBF-945C-A86F119FD96B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88B7817-76AC-4FF6-88A9-BD7A919D5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65066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A00CFC0-B2DA-4E8C-AA29-68349713CB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07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CB81-31E6-48F2-A296-0C49E22DE0F5}" type="datetime1">
              <a:rPr lang="en-US" smtClean="0"/>
              <a:t>14-Jul-26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E46C-0FFE-4869-8FE3-B1DE02BA1038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/>
          <a:stretch/>
        </p:blipFill>
        <p:spPr bwMode="auto">
          <a:xfrm>
            <a:off x="304800" y="152400"/>
            <a:ext cx="752856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65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609600" y="1981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7903B-A58E-4CBF-945C-A86F119FD96B}" type="datetimeFigureOut">
              <a:rPr lang="en-US" smtClean="0"/>
              <a:t>14-Jul-26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50661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A00CFC0-B2DA-4E8C-AA29-68349713CB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mlink.mmvietnam.com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CFA209F-3B6C-496C-8D9B-7F58C96E1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800" y="1905000"/>
            <a:ext cx="6515100" cy="12954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HƯỚNG DẪN SỬ DỤNG SUPPLIER PORTAL</a:t>
            </a:r>
            <a:endParaRPr lang="th-TH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1B5A81A-0FA7-4595-BB72-64CAA96A9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0800" y="4800600"/>
            <a:ext cx="6400800" cy="8382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SUPPLY CHAIN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DB58D-4C7C-D534-ED03-5D436F1FA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4397D0-4677-6708-C743-1D4AFF092CAC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5F3E3B-7ED5-0E8E-C172-A2AF8056F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17" y="1278275"/>
            <a:ext cx="8357183" cy="1981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FB5D17-5A5F-4DAA-3C93-972DE8B0AE6E}"/>
              </a:ext>
            </a:extLst>
          </p:cNvPr>
          <p:cNvSpPr/>
          <p:nvPr/>
        </p:nvSpPr>
        <p:spPr>
          <a:xfrm>
            <a:off x="269630" y="698926"/>
            <a:ext cx="8417170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tin ở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riêng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3C437E-23A4-9365-0FC2-E301B2F1C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30" y="2971800"/>
            <a:ext cx="352425" cy="323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894FC5D-28A3-50B2-3D64-12EE3A2206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79" y="3423036"/>
            <a:ext cx="314325" cy="342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7EBC4D-5846-A46E-DC44-B326FAC07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155" y="2976779"/>
            <a:ext cx="333375" cy="342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F64019-E477-7C50-6C8E-6D7681751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3966" y="3367569"/>
            <a:ext cx="285750" cy="3333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1E210A-ECC7-D807-06AA-626A70672F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3381" y="2971800"/>
            <a:ext cx="285750" cy="3429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2E2A4ED-DE8F-A172-F94C-58BF8CE01E0E}"/>
              </a:ext>
            </a:extLst>
          </p:cNvPr>
          <p:cNvSpPr/>
          <p:nvPr/>
        </p:nvSpPr>
        <p:spPr>
          <a:xfrm>
            <a:off x="6868132" y="1404184"/>
            <a:ext cx="1726255" cy="15234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F8AC9C-A684-4808-4161-31B6F1B1EE68}"/>
              </a:ext>
            </a:extLst>
          </p:cNvPr>
          <p:cNvSpPr txBox="1"/>
          <p:nvPr/>
        </p:nvSpPr>
        <p:spPr>
          <a:xfrm>
            <a:off x="622054" y="3003168"/>
            <a:ext cx="1752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Xác</a:t>
            </a:r>
            <a:r>
              <a:rPr lang="en-US" sz="1400" b="1" dirty="0"/>
              <a:t> nhận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EB18F6-EA3C-D583-F629-D0FB434E79ED}"/>
              </a:ext>
            </a:extLst>
          </p:cNvPr>
          <p:cNvSpPr txBox="1"/>
          <p:nvPr/>
        </p:nvSpPr>
        <p:spPr>
          <a:xfrm>
            <a:off x="603004" y="3393167"/>
            <a:ext cx="1752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0DF01-CC38-3698-08E4-8442F165716B}"/>
              </a:ext>
            </a:extLst>
          </p:cNvPr>
          <p:cNvSpPr txBox="1"/>
          <p:nvPr/>
        </p:nvSpPr>
        <p:spPr>
          <a:xfrm>
            <a:off x="3286530" y="3011902"/>
            <a:ext cx="20955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8A987F-688D-9581-A009-24AFA7BFE3F2}"/>
              </a:ext>
            </a:extLst>
          </p:cNvPr>
          <p:cNvSpPr txBox="1"/>
          <p:nvPr/>
        </p:nvSpPr>
        <p:spPr>
          <a:xfrm>
            <a:off x="3288151" y="3354802"/>
            <a:ext cx="2092257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Xem chi </a:t>
            </a:r>
            <a:r>
              <a:rPr lang="en-US" sz="1400" b="1" dirty="0" err="1"/>
              <a:t>tiết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B00617-8118-E7EF-58DB-BC73E0069C72}"/>
              </a:ext>
            </a:extLst>
          </p:cNvPr>
          <p:cNvSpPr txBox="1"/>
          <p:nvPr/>
        </p:nvSpPr>
        <p:spPr>
          <a:xfrm>
            <a:off x="6109263" y="2987873"/>
            <a:ext cx="1752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Xem </a:t>
            </a:r>
            <a:r>
              <a:rPr lang="en-US" sz="1400" b="1" dirty="0" err="1"/>
              <a:t>lịch</a:t>
            </a:r>
            <a:r>
              <a:rPr lang="en-US" sz="1400" b="1" dirty="0"/>
              <a:t> </a:t>
            </a:r>
            <a:r>
              <a:rPr lang="en-US" sz="1400" b="1" dirty="0" err="1"/>
              <a:t>sử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EE2EF52-9527-5AAE-19D1-D402C2C2E7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566" y="3953815"/>
            <a:ext cx="2257425" cy="666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F55D1FB-F165-D2A3-639C-19A152E8E60D}"/>
              </a:ext>
            </a:extLst>
          </p:cNvPr>
          <p:cNvSpPr txBox="1"/>
          <p:nvPr/>
        </p:nvSpPr>
        <p:spPr>
          <a:xfrm>
            <a:off x="3286530" y="4025580"/>
            <a:ext cx="42672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chỉ</a:t>
            </a:r>
            <a:r>
              <a:rPr lang="en-US" sz="1400" b="1" dirty="0"/>
              <a:t> </a:t>
            </a:r>
            <a:r>
              <a:rPr lang="en-US" sz="1400" b="1" dirty="0" err="1"/>
              <a:t>cần</a:t>
            </a:r>
            <a:r>
              <a:rPr lang="en-US" sz="1400" b="1" dirty="0"/>
              <a:t> di </a:t>
            </a:r>
            <a:r>
              <a:rPr lang="en-US" sz="1400" b="1" dirty="0" err="1"/>
              <a:t>chuyển</a:t>
            </a:r>
            <a:r>
              <a:rPr lang="en-US" sz="1400" b="1" dirty="0"/>
              <a:t> con </a:t>
            </a:r>
            <a:r>
              <a:rPr lang="en-US" sz="1400" b="1" dirty="0" err="1"/>
              <a:t>trỏ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biểu</a:t>
            </a:r>
            <a:r>
              <a:rPr lang="en-US" sz="1400" b="1" dirty="0"/>
              <a:t> </a:t>
            </a:r>
            <a:r>
              <a:rPr lang="en-US" sz="1400" b="1" dirty="0" err="1"/>
              <a:t>tượng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endParaRPr lang="en-US" sz="1400" b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BDE7BF5-9D71-CC8E-6AAD-8768D624E1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566" y="4808444"/>
            <a:ext cx="2257424" cy="733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C1DBB75-1369-0E11-3B78-26343FC65A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491" y="5729748"/>
            <a:ext cx="2255499" cy="71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4F0732A-04E6-C4FC-ACBC-6AD7147D5DFB}"/>
              </a:ext>
            </a:extLst>
          </p:cNvPr>
          <p:cNvSpPr txBox="1"/>
          <p:nvPr/>
        </p:nvSpPr>
        <p:spPr>
          <a:xfrm>
            <a:off x="3286530" y="5064815"/>
            <a:ext cx="42672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Đối</a:t>
            </a:r>
            <a:r>
              <a:rPr lang="en-US" sz="1400" b="1" dirty="0"/>
              <a:t> </a:t>
            </a:r>
            <a:r>
              <a:rPr lang="en-US" sz="1400" b="1" dirty="0" err="1"/>
              <a:t>với</a:t>
            </a:r>
            <a:r>
              <a:rPr lang="en-US" sz="1400" b="1" dirty="0"/>
              <a:t> </a:t>
            </a:r>
            <a:r>
              <a:rPr lang="en-US" sz="1400" b="1" dirty="0" err="1"/>
              <a:t>các</a:t>
            </a:r>
            <a:r>
              <a:rPr lang="en-US" sz="1400" b="1" dirty="0"/>
              <a:t> NCC </a:t>
            </a:r>
            <a:r>
              <a:rPr lang="en-US" sz="1400" b="1" dirty="0" err="1"/>
              <a:t>đi</a:t>
            </a:r>
            <a:r>
              <a:rPr lang="en-US" sz="1400" b="1" dirty="0"/>
              <a:t> </a:t>
            </a:r>
            <a:r>
              <a:rPr lang="en-US" sz="1400" b="1" dirty="0" err="1"/>
              <a:t>theo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thức</a:t>
            </a:r>
            <a:r>
              <a:rPr lang="en-US" sz="1400" b="1" dirty="0"/>
              <a:t> BBXD,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2 </a:t>
            </a:r>
            <a:r>
              <a:rPr lang="en-US" sz="1400" b="1" dirty="0" err="1"/>
              <a:t>biểu</a:t>
            </a:r>
            <a:r>
              <a:rPr lang="en-US" sz="1400" b="1" dirty="0"/>
              <a:t> </a:t>
            </a:r>
            <a:r>
              <a:rPr lang="en-US" sz="1400" b="1" dirty="0" err="1"/>
              <a:t>tượng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chi </a:t>
            </a:r>
            <a:r>
              <a:rPr lang="en-US" sz="1400" b="1" dirty="0" err="1"/>
              <a:t>tiết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.</a:t>
            </a:r>
          </a:p>
          <a:p>
            <a:r>
              <a:rPr lang="en-US" sz="1400" b="1" dirty="0"/>
              <a:t> 1 </a:t>
            </a:r>
            <a:r>
              <a:rPr lang="en-US" sz="1400" b="1" dirty="0" err="1"/>
              <a:t>là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tổng</a:t>
            </a:r>
            <a:r>
              <a:rPr lang="en-US" sz="1400" b="1" dirty="0"/>
              <a:t>.</a:t>
            </a:r>
          </a:p>
          <a:p>
            <a:r>
              <a:rPr lang="en-US" sz="1400" b="1" dirty="0"/>
              <a:t> 1 </a:t>
            </a:r>
            <a:r>
              <a:rPr lang="en-US" sz="1400" b="1" dirty="0" err="1"/>
              <a:t>là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 SO.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44A103-0952-69A2-FAED-1EC206C21D93}"/>
              </a:ext>
            </a:extLst>
          </p:cNvPr>
          <p:cNvSpPr/>
          <p:nvPr/>
        </p:nvSpPr>
        <p:spPr>
          <a:xfrm>
            <a:off x="1219201" y="4343813"/>
            <a:ext cx="990600" cy="2049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47062CE-6AEB-2B6A-727D-9B38083DAD46}"/>
              </a:ext>
            </a:extLst>
          </p:cNvPr>
          <p:cNvSpPr/>
          <p:nvPr/>
        </p:nvSpPr>
        <p:spPr>
          <a:xfrm>
            <a:off x="1590270" y="5263435"/>
            <a:ext cx="977720" cy="2524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26B8F7-19D3-A496-A380-7A44E4860122}"/>
              </a:ext>
            </a:extLst>
          </p:cNvPr>
          <p:cNvSpPr/>
          <p:nvPr/>
        </p:nvSpPr>
        <p:spPr>
          <a:xfrm>
            <a:off x="1590270" y="6159073"/>
            <a:ext cx="917733" cy="189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BA7763C2-38BA-1BBC-BAF9-AE19ED6E5407}"/>
              </a:ext>
            </a:extLst>
          </p:cNvPr>
          <p:cNvSpPr/>
          <p:nvPr/>
        </p:nvSpPr>
        <p:spPr>
          <a:xfrm>
            <a:off x="2676411" y="4155168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E284E4C4-5303-8206-5723-458A83229A2A}"/>
              </a:ext>
            </a:extLst>
          </p:cNvPr>
          <p:cNvSpPr/>
          <p:nvPr/>
        </p:nvSpPr>
        <p:spPr>
          <a:xfrm rot="19804976">
            <a:off x="2634763" y="5914074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79EF18E0-AC7F-07AA-4237-4BDCF4D0D082}"/>
              </a:ext>
            </a:extLst>
          </p:cNvPr>
          <p:cNvSpPr/>
          <p:nvPr/>
        </p:nvSpPr>
        <p:spPr>
          <a:xfrm rot="1779497">
            <a:off x="2634764" y="5197556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77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09845D-A735-6C80-801A-5043CDAC1833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0FB95-C19A-2045-5146-B9252E792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74" y="657200"/>
            <a:ext cx="533400" cy="461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A1F019-A29D-9D60-BFD1-86C703F88A97}"/>
              </a:ext>
            </a:extLst>
          </p:cNvPr>
          <p:cNvSpPr txBox="1"/>
          <p:nvPr/>
        </p:nvSpPr>
        <p:spPr>
          <a:xfrm>
            <a:off x="723900" y="682175"/>
            <a:ext cx="6973111" cy="16004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highlight>
                  <a:srgbClr val="FFFF00"/>
                </a:highlight>
              </a:rPr>
              <a:t>Xác</a:t>
            </a:r>
            <a:r>
              <a:rPr lang="en-US" sz="1400" b="1" dirty="0">
                <a:highlight>
                  <a:srgbClr val="FFFF00"/>
                </a:highlight>
              </a:rPr>
              <a:t> nhận đơn </a:t>
            </a:r>
            <a:r>
              <a:rPr lang="en-US" sz="1400" b="1" dirty="0" err="1">
                <a:highlight>
                  <a:srgbClr val="FFFF00"/>
                </a:highlight>
              </a:rPr>
              <a:t>hàng</a:t>
            </a:r>
            <a:r>
              <a:rPr lang="en-US" sz="1400" b="1" dirty="0">
                <a:highlight>
                  <a:srgbClr val="FFFF00"/>
                </a:highlight>
              </a:rPr>
              <a:t>:</a:t>
            </a:r>
          </a:p>
          <a:p>
            <a:r>
              <a:rPr lang="en-US" sz="1400" b="1" dirty="0"/>
              <a:t>VD: PO 71295281 </a:t>
            </a:r>
            <a:r>
              <a:rPr lang="en-US" sz="1400" b="1" dirty="0" err="1"/>
              <a:t>sau</a:t>
            </a:r>
            <a:r>
              <a:rPr lang="en-US" sz="1400" b="1" dirty="0"/>
              <a:t> </a:t>
            </a:r>
            <a:r>
              <a:rPr lang="en-US" sz="1400" b="1" dirty="0" err="1"/>
              <a:t>khi</a:t>
            </a:r>
            <a:r>
              <a:rPr lang="en-US" sz="1400" b="1" dirty="0"/>
              <a:t> NCC </a:t>
            </a:r>
            <a:r>
              <a:rPr lang="en-US" sz="1400" b="1" dirty="0" err="1"/>
              <a:t>nhấn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xác</a:t>
            </a:r>
            <a:r>
              <a:rPr lang="en-US" sz="1400" b="1" dirty="0"/>
              <a:t> nhận 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 </a:t>
            </a:r>
            <a:r>
              <a:rPr lang="en-US" sz="1400" b="1" dirty="0">
                <a:sym typeface="Wingdings" panose="05000000000000000000" pitchFamily="2" charset="2"/>
              </a:rPr>
              <a:t> </a:t>
            </a:r>
            <a:r>
              <a:rPr lang="en-US" sz="1400" b="1" dirty="0" err="1">
                <a:sym typeface="Wingdings" panose="05000000000000000000" pitchFamily="2" charset="2"/>
              </a:rPr>
              <a:t>sau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khi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nhấn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chọn</a:t>
            </a:r>
            <a:r>
              <a:rPr lang="en-US" sz="1400" b="1" dirty="0">
                <a:sym typeface="Wingdings" panose="05000000000000000000" pitchFamily="2" charset="2"/>
              </a:rPr>
              <a:t> OK </a:t>
            </a:r>
            <a:r>
              <a:rPr lang="en-US" sz="1400" b="1" dirty="0" err="1">
                <a:sym typeface="Wingdings" panose="05000000000000000000" pitchFamily="2" charset="2"/>
              </a:rPr>
              <a:t>thì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đồng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nghĩa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việc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hủy</a:t>
            </a:r>
            <a:r>
              <a:rPr lang="en-US" sz="1400" b="1" dirty="0">
                <a:sym typeface="Wingdings" panose="05000000000000000000" pitchFamily="2" charset="2"/>
              </a:rPr>
              <a:t> đơn </a:t>
            </a:r>
            <a:r>
              <a:rPr lang="en-US" sz="1400" b="1" dirty="0" err="1">
                <a:sym typeface="Wingdings" panose="05000000000000000000" pitchFamily="2" charset="2"/>
              </a:rPr>
              <a:t>hàng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không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còn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nữa</a:t>
            </a:r>
            <a:r>
              <a:rPr lang="en-US" sz="1400" b="1" dirty="0">
                <a:sym typeface="Wingdings" panose="05000000000000000000" pitchFamily="2" charset="2"/>
              </a:rPr>
              <a:t>, </a:t>
            </a:r>
            <a:r>
              <a:rPr lang="en-US" sz="1400" b="1" dirty="0" err="1">
                <a:sym typeface="Wingdings" panose="05000000000000000000" pitchFamily="2" charset="2"/>
              </a:rPr>
              <a:t>biểu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tượng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hủy</a:t>
            </a:r>
            <a:r>
              <a:rPr lang="en-US" sz="1400" b="1" dirty="0">
                <a:sym typeface="Wingdings" panose="05000000000000000000" pitchFamily="2" charset="2"/>
              </a:rPr>
              <a:t> đơn </a:t>
            </a:r>
            <a:r>
              <a:rPr lang="en-US" sz="1400" b="1" dirty="0" err="1">
                <a:sym typeface="Wingdings" panose="05000000000000000000" pitchFamily="2" charset="2"/>
              </a:rPr>
              <a:t>cũng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sẽ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mất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đi</a:t>
            </a:r>
            <a:r>
              <a:rPr lang="en-US" sz="1400" b="1" dirty="0">
                <a:sym typeface="Wingdings" panose="05000000000000000000" pitchFamily="2" charset="2"/>
              </a:rPr>
              <a:t>.</a:t>
            </a:r>
          </a:p>
          <a:p>
            <a:r>
              <a:rPr lang="en-US" sz="1400" b="1" dirty="0" err="1">
                <a:sym typeface="Wingdings" panose="05000000000000000000" pitchFamily="2" charset="2"/>
              </a:rPr>
              <a:t>Đồng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thời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bên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cạnh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đó</a:t>
            </a:r>
            <a:r>
              <a:rPr lang="en-US" sz="1400" b="1" dirty="0">
                <a:sym typeface="Wingdings" panose="05000000000000000000" pitchFamily="2" charset="2"/>
              </a:rPr>
              <a:t>, </a:t>
            </a:r>
            <a:r>
              <a:rPr lang="en-US" sz="1400" b="1" dirty="0" err="1">
                <a:sym typeface="Wingdings" panose="05000000000000000000" pitchFamily="2" charset="2"/>
              </a:rPr>
              <a:t>sẽ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có</a:t>
            </a:r>
            <a:r>
              <a:rPr lang="en-US" sz="1400" b="1" dirty="0">
                <a:sym typeface="Wingdings" panose="05000000000000000000" pitchFamily="2" charset="2"/>
              </a:rPr>
              <a:t> 1 </a:t>
            </a:r>
            <a:r>
              <a:rPr lang="en-US" sz="1400" b="1" dirty="0" err="1">
                <a:sym typeface="Wingdings" panose="05000000000000000000" pitchFamily="2" charset="2"/>
              </a:rPr>
              <a:t>biểu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tượng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khác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thay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thế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vào</a:t>
            </a:r>
            <a:r>
              <a:rPr lang="en-US" sz="1400" b="1" dirty="0">
                <a:sym typeface="Wingdings" panose="05000000000000000000" pitchFamily="2" charset="2"/>
              </a:rPr>
              <a:t>,         </a:t>
            </a:r>
            <a:r>
              <a:rPr lang="en-US" sz="1400" b="1" dirty="0" err="1">
                <a:sym typeface="Wingdings" panose="05000000000000000000" pitchFamily="2" charset="2"/>
              </a:rPr>
              <a:t>khi</a:t>
            </a:r>
            <a:r>
              <a:rPr lang="en-US" sz="1400" b="1" dirty="0">
                <a:sym typeface="Wingdings" panose="05000000000000000000" pitchFamily="2" charset="2"/>
              </a:rPr>
              <a:t> NCC tick </a:t>
            </a:r>
            <a:r>
              <a:rPr lang="en-US" sz="1400" b="1" dirty="0" err="1">
                <a:sym typeface="Wingdings" panose="05000000000000000000" pitchFamily="2" charset="2"/>
              </a:rPr>
              <a:t>vào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biểu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tượng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này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sẽ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thể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hiện</a:t>
            </a:r>
            <a:r>
              <a:rPr lang="en-US" sz="1400" b="1" dirty="0">
                <a:sym typeface="Wingdings" panose="05000000000000000000" pitchFamily="2" charset="2"/>
              </a:rPr>
              <a:t> </a:t>
            </a:r>
            <a:r>
              <a:rPr lang="en-US" sz="1400" b="1" dirty="0" err="1">
                <a:sym typeface="Wingdings" panose="05000000000000000000" pitchFamily="2" charset="2"/>
              </a:rPr>
              <a:t>được</a:t>
            </a:r>
            <a:r>
              <a:rPr lang="en-US" sz="1400" b="1" dirty="0">
                <a:sym typeface="Wingdings" panose="05000000000000000000" pitchFamily="2" charset="2"/>
              </a:rPr>
              <a:t> Good Receiving </a:t>
            </a:r>
            <a:r>
              <a:rPr lang="en-US" sz="1400" b="1" dirty="0" err="1">
                <a:sym typeface="Wingdings" panose="05000000000000000000" pitchFamily="2" charset="2"/>
              </a:rPr>
              <a:t>của</a:t>
            </a:r>
            <a:r>
              <a:rPr lang="en-US" sz="1400" b="1" dirty="0">
                <a:sym typeface="Wingdings" panose="05000000000000000000" pitchFamily="2" charset="2"/>
              </a:rPr>
              <a:t> đơn </a:t>
            </a:r>
            <a:r>
              <a:rPr lang="en-US" sz="1400" b="1" dirty="0" err="1">
                <a:sym typeface="Wingdings" panose="05000000000000000000" pitchFamily="2" charset="2"/>
              </a:rPr>
              <a:t>hàng</a:t>
            </a:r>
            <a:r>
              <a:rPr lang="en-US" sz="1400" b="1" dirty="0">
                <a:sym typeface="Wingdings" panose="05000000000000000000" pitchFamily="2" charset="2"/>
              </a:rPr>
              <a:t>.</a:t>
            </a:r>
          </a:p>
          <a:p>
            <a:endParaRPr lang="en-US" sz="1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0A115E-6219-AC3C-1B86-404791726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92787"/>
            <a:ext cx="2819400" cy="14211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AFE9F6-FFEA-8EBB-4C3A-A43A04098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501398"/>
            <a:ext cx="7467600" cy="632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5B684-5E1D-EAEC-FE7E-14DA17773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5233595"/>
            <a:ext cx="7467600" cy="632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38A862-6159-46C3-E4D2-FE9CAFEFF815}"/>
              </a:ext>
            </a:extLst>
          </p:cNvPr>
          <p:cNvSpPr txBox="1"/>
          <p:nvPr/>
        </p:nvSpPr>
        <p:spPr>
          <a:xfrm>
            <a:off x="2897220" y="3159590"/>
            <a:ext cx="31242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highlight>
                  <a:srgbClr val="FFFF00"/>
                </a:highlight>
              </a:rPr>
              <a:t>Trước</a:t>
            </a:r>
            <a:r>
              <a:rPr lang="en-US" sz="1400" b="1" dirty="0"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highlight>
                  <a:srgbClr val="FFFF00"/>
                </a:highlight>
              </a:rPr>
              <a:t>khi</a:t>
            </a:r>
            <a:r>
              <a:rPr lang="en-US" sz="1400" b="1" dirty="0">
                <a:highlight>
                  <a:srgbClr val="FFFF00"/>
                </a:highlight>
              </a:rPr>
              <a:t> “</a:t>
            </a:r>
            <a:r>
              <a:rPr lang="en-US" sz="1400" b="1" dirty="0" err="1">
                <a:highlight>
                  <a:srgbClr val="FFFF00"/>
                </a:highlight>
              </a:rPr>
              <a:t>Xác</a:t>
            </a:r>
            <a:r>
              <a:rPr lang="en-US" sz="1400" b="1" dirty="0">
                <a:highlight>
                  <a:srgbClr val="FFFF00"/>
                </a:highlight>
              </a:rPr>
              <a:t> nhận đơn </a:t>
            </a:r>
            <a:r>
              <a:rPr lang="en-US" sz="1400" b="1" dirty="0" err="1">
                <a:highlight>
                  <a:srgbClr val="FFFF00"/>
                </a:highlight>
              </a:rPr>
              <a:t>hàng</a:t>
            </a:r>
            <a:r>
              <a:rPr lang="en-US" sz="1400" b="1" dirty="0">
                <a:highlight>
                  <a:srgbClr val="FFFF00"/>
                </a:highlight>
              </a:rPr>
              <a:t>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E3B9F-2BFD-5EFA-9BBF-C76F66CC4102}"/>
              </a:ext>
            </a:extLst>
          </p:cNvPr>
          <p:cNvSpPr txBox="1"/>
          <p:nvPr/>
        </p:nvSpPr>
        <p:spPr>
          <a:xfrm>
            <a:off x="3009900" y="5866367"/>
            <a:ext cx="31242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</a:rPr>
              <a:t>Sau </a:t>
            </a:r>
            <a:r>
              <a:rPr lang="en-US" sz="1400" b="1" dirty="0" err="1">
                <a:highlight>
                  <a:srgbClr val="FFFF00"/>
                </a:highlight>
              </a:rPr>
              <a:t>khi</a:t>
            </a:r>
            <a:r>
              <a:rPr lang="en-US" sz="1400" b="1" dirty="0">
                <a:highlight>
                  <a:srgbClr val="FFFF00"/>
                </a:highlight>
              </a:rPr>
              <a:t> “</a:t>
            </a:r>
            <a:r>
              <a:rPr lang="en-US" sz="1400" b="1" dirty="0" err="1">
                <a:highlight>
                  <a:srgbClr val="FFFF00"/>
                </a:highlight>
              </a:rPr>
              <a:t>Xác</a:t>
            </a:r>
            <a:r>
              <a:rPr lang="en-US" sz="1400" b="1" dirty="0">
                <a:highlight>
                  <a:srgbClr val="FFFF00"/>
                </a:highlight>
              </a:rPr>
              <a:t> nhận đơn </a:t>
            </a:r>
            <a:r>
              <a:rPr lang="en-US" sz="1400" b="1" dirty="0" err="1">
                <a:highlight>
                  <a:srgbClr val="FFFF00"/>
                </a:highlight>
              </a:rPr>
              <a:t>hàng</a:t>
            </a:r>
            <a:r>
              <a:rPr lang="en-US" sz="1400" b="1" dirty="0">
                <a:highlight>
                  <a:srgbClr val="FFFF00"/>
                </a:highlight>
              </a:rPr>
              <a:t>”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08B580-80CD-868E-0212-B1AEDFBC4580}"/>
              </a:ext>
            </a:extLst>
          </p:cNvPr>
          <p:cNvSpPr/>
          <p:nvPr/>
        </p:nvSpPr>
        <p:spPr>
          <a:xfrm>
            <a:off x="914400" y="2705749"/>
            <a:ext cx="990600" cy="2049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6780C8-7AED-35D5-ED04-B13E5D8B0E43}"/>
              </a:ext>
            </a:extLst>
          </p:cNvPr>
          <p:cNvSpPr/>
          <p:nvPr/>
        </p:nvSpPr>
        <p:spPr>
          <a:xfrm>
            <a:off x="914400" y="5378220"/>
            <a:ext cx="990600" cy="2049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E6C760-AB49-8A4B-0A12-86AACFA88846}"/>
              </a:ext>
            </a:extLst>
          </p:cNvPr>
          <p:cNvSpPr/>
          <p:nvPr/>
        </p:nvSpPr>
        <p:spPr>
          <a:xfrm>
            <a:off x="6953250" y="2714826"/>
            <a:ext cx="228600" cy="2049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A391D5A-BAAD-AA67-BA01-E73C3BBB84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1510146"/>
            <a:ext cx="342900" cy="3333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95E1987-3355-2F1E-3DD2-D4E785E69D09}"/>
              </a:ext>
            </a:extLst>
          </p:cNvPr>
          <p:cNvSpPr txBox="1"/>
          <p:nvPr/>
        </p:nvSpPr>
        <p:spPr>
          <a:xfrm>
            <a:off x="3943350" y="4090579"/>
            <a:ext cx="31242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</a:rPr>
              <a:t>“</a:t>
            </a:r>
            <a:r>
              <a:rPr lang="en-US" sz="1400" b="1" dirty="0" err="1">
                <a:highlight>
                  <a:srgbClr val="FFFF00"/>
                </a:highlight>
              </a:rPr>
              <a:t>Xác</a:t>
            </a:r>
            <a:r>
              <a:rPr lang="en-US" sz="1400" b="1" dirty="0">
                <a:highlight>
                  <a:srgbClr val="FFFF00"/>
                </a:highlight>
              </a:rPr>
              <a:t> nhận đơn </a:t>
            </a:r>
            <a:r>
              <a:rPr lang="en-US" sz="1400" b="1" dirty="0" err="1">
                <a:highlight>
                  <a:srgbClr val="FFFF00"/>
                </a:highlight>
              </a:rPr>
              <a:t>hàng</a:t>
            </a:r>
            <a:r>
              <a:rPr lang="en-US" sz="1400" b="1" dirty="0">
                <a:highlight>
                  <a:srgbClr val="FFFF00"/>
                </a:highlight>
              </a:rPr>
              <a:t>”</a:t>
            </a:r>
          </a:p>
        </p:txBody>
      </p:sp>
      <p:sp>
        <p:nvSpPr>
          <p:cNvPr id="20" name="Arrow: Curved Right 19">
            <a:extLst>
              <a:ext uri="{FF2B5EF4-FFF2-40B4-BE49-F238E27FC236}">
                <a16:creationId xmlns:a16="http://schemas.microsoft.com/office/drawing/2014/main" id="{B8458C50-8612-81D7-E027-5BF9446452BC}"/>
              </a:ext>
            </a:extLst>
          </p:cNvPr>
          <p:cNvSpPr/>
          <p:nvPr/>
        </p:nvSpPr>
        <p:spPr>
          <a:xfrm>
            <a:off x="75391" y="2919813"/>
            <a:ext cx="647700" cy="983060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Curved Right 20">
            <a:extLst>
              <a:ext uri="{FF2B5EF4-FFF2-40B4-BE49-F238E27FC236}">
                <a16:creationId xmlns:a16="http://schemas.microsoft.com/office/drawing/2014/main" id="{44A519BC-7444-52EC-F542-317FBBCDCE34}"/>
              </a:ext>
            </a:extLst>
          </p:cNvPr>
          <p:cNvSpPr/>
          <p:nvPr/>
        </p:nvSpPr>
        <p:spPr>
          <a:xfrm>
            <a:off x="75391" y="4398356"/>
            <a:ext cx="647700" cy="983060"/>
          </a:xfrm>
          <a:prstGeom prst="curv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2AE488-3F23-C3AF-0C2F-95794E2CBD86}"/>
              </a:ext>
            </a:extLst>
          </p:cNvPr>
          <p:cNvSpPr/>
          <p:nvPr/>
        </p:nvSpPr>
        <p:spPr>
          <a:xfrm>
            <a:off x="7848600" y="5389305"/>
            <a:ext cx="228600" cy="2494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4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145C48-5E52-7A1E-589A-DAF56A415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314325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9D109B-1CE1-2F0F-AE0C-F337E13D5CE4}"/>
              </a:ext>
            </a:extLst>
          </p:cNvPr>
          <p:cNvSpPr txBox="1"/>
          <p:nvPr/>
        </p:nvSpPr>
        <p:spPr>
          <a:xfrm>
            <a:off x="762000" y="762000"/>
            <a:ext cx="80010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:</a:t>
            </a:r>
          </a:p>
          <a:p>
            <a:r>
              <a:rPr lang="en-US" sz="1400" b="1" dirty="0"/>
              <a:t>VD: PO 72077284, </a:t>
            </a:r>
            <a:r>
              <a:rPr lang="en-US" sz="1400" b="1" dirty="0" err="1"/>
              <a:t>sau</a:t>
            </a:r>
            <a:r>
              <a:rPr lang="en-US" sz="1400" b="1" dirty="0"/>
              <a:t> </a:t>
            </a:r>
            <a:r>
              <a:rPr lang="en-US" sz="1400" b="1" dirty="0" err="1"/>
              <a:t>khi</a:t>
            </a:r>
            <a:r>
              <a:rPr lang="en-US" sz="1400" b="1" dirty="0"/>
              <a:t> NCC tick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biểu</a:t>
            </a:r>
            <a:r>
              <a:rPr lang="en-US" sz="1400" b="1" dirty="0"/>
              <a:t> </a:t>
            </a:r>
            <a:r>
              <a:rPr lang="en-US" sz="1400" b="1" dirty="0" err="1"/>
              <a:t>tượng</a:t>
            </a:r>
            <a:r>
              <a:rPr lang="en-US" sz="1400" b="1" dirty="0"/>
              <a:t> “</a:t>
            </a:r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”,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1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ra.</a:t>
            </a:r>
            <a:endParaRPr lang="en-US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435B45-2EB9-6DD4-62F1-DC559E80C8B5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1848C-6E3B-475C-1181-3C40D513D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2" y="1447800"/>
            <a:ext cx="8673548" cy="53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C5A0C9-C722-CC0C-B1CE-E5E740C78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092270"/>
            <a:ext cx="2667000" cy="25559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55A20B-86F9-F0AF-E6E5-055D1F4CE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2077014"/>
            <a:ext cx="2895600" cy="25711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12A667-497A-BC22-298E-C658B75C0006}"/>
              </a:ext>
            </a:extLst>
          </p:cNvPr>
          <p:cNvSpPr txBox="1"/>
          <p:nvPr/>
        </p:nvSpPr>
        <p:spPr>
          <a:xfrm>
            <a:off x="318052" y="4885040"/>
            <a:ext cx="38862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phải</a:t>
            </a:r>
            <a:r>
              <a:rPr lang="en-US" sz="1400" b="1" dirty="0"/>
              <a:t> </a:t>
            </a:r>
            <a:r>
              <a:rPr lang="en-US" sz="1400" b="1" dirty="0" err="1"/>
              <a:t>chọ</a:t>
            </a:r>
            <a:r>
              <a:rPr lang="en-US" sz="1400" b="1" dirty="0"/>
              <a:t> lý do </a:t>
            </a:r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25FF74-4E18-A72B-080B-4BF04DFD1940}"/>
              </a:ext>
            </a:extLst>
          </p:cNvPr>
          <p:cNvSpPr txBox="1"/>
          <p:nvPr/>
        </p:nvSpPr>
        <p:spPr>
          <a:xfrm>
            <a:off x="4554166" y="4879201"/>
            <a:ext cx="3886200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Nếu</a:t>
            </a:r>
            <a:r>
              <a:rPr lang="en-US" sz="1400" b="1" dirty="0"/>
              <a:t> NCC </a:t>
            </a:r>
            <a:r>
              <a:rPr lang="en-US" sz="1400" b="1" dirty="0" err="1"/>
              <a:t>chọn</a:t>
            </a:r>
            <a:r>
              <a:rPr lang="en-US" sz="1400" b="1" dirty="0"/>
              <a:t> “Lý do </a:t>
            </a:r>
            <a:r>
              <a:rPr lang="en-US" sz="1400" b="1" dirty="0" err="1"/>
              <a:t>khác</a:t>
            </a:r>
            <a:r>
              <a:rPr lang="en-US" sz="1400" b="1" dirty="0"/>
              <a:t>”,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1 </a:t>
            </a:r>
            <a:r>
              <a:rPr lang="en-US" sz="1400" b="1" dirty="0" err="1"/>
              <a:t>mục</a:t>
            </a:r>
            <a:r>
              <a:rPr lang="en-US" sz="1400" b="1" dirty="0"/>
              <a:t> comment </a:t>
            </a:r>
            <a:r>
              <a:rPr lang="en-US" sz="1400" b="1" dirty="0" err="1"/>
              <a:t>xuất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và</a:t>
            </a:r>
            <a:r>
              <a:rPr lang="en-US" sz="1400" b="1" dirty="0"/>
              <a:t> NCC </a:t>
            </a:r>
            <a:r>
              <a:rPr lang="en-US" sz="1400" b="1" dirty="0" err="1"/>
              <a:t>bắt</a:t>
            </a:r>
            <a:r>
              <a:rPr lang="en-US" sz="1400" b="1" dirty="0"/>
              <a:t> </a:t>
            </a:r>
            <a:r>
              <a:rPr lang="en-US" sz="1400" b="1" dirty="0" err="1"/>
              <a:t>buộc</a:t>
            </a:r>
            <a:r>
              <a:rPr lang="en-US" sz="1400" b="1" dirty="0"/>
              <a:t> </a:t>
            </a:r>
            <a:r>
              <a:rPr lang="en-US" sz="1400" b="1" dirty="0" err="1"/>
              <a:t>phải</a:t>
            </a:r>
            <a:r>
              <a:rPr lang="en-US" sz="1400" b="1" dirty="0"/>
              <a:t> </a:t>
            </a:r>
            <a:r>
              <a:rPr lang="en-US" sz="1400" b="1" dirty="0" err="1"/>
              <a:t>nhập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đây</a:t>
            </a:r>
            <a:r>
              <a:rPr lang="en-US" sz="1400" b="1" dirty="0"/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377AA2-ED90-E966-C417-95ED68DFD348}"/>
              </a:ext>
            </a:extLst>
          </p:cNvPr>
          <p:cNvSpPr/>
          <p:nvPr/>
        </p:nvSpPr>
        <p:spPr>
          <a:xfrm>
            <a:off x="3048000" y="3344289"/>
            <a:ext cx="304800" cy="2422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33D1C5-73D7-AE20-66D0-B0553302E65A}"/>
              </a:ext>
            </a:extLst>
          </p:cNvPr>
          <p:cNvSpPr/>
          <p:nvPr/>
        </p:nvSpPr>
        <p:spPr>
          <a:xfrm>
            <a:off x="5105400" y="3307862"/>
            <a:ext cx="2895600" cy="425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56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CB577-CAAC-BC16-5901-8639778A712B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BBDBEC-80FF-664A-20BC-8E9A52FE4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314325" cy="342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CEB20D-DDE2-0121-0C1A-8CCEB19FCCE8}"/>
              </a:ext>
            </a:extLst>
          </p:cNvPr>
          <p:cNvSpPr txBox="1"/>
          <p:nvPr/>
        </p:nvSpPr>
        <p:spPr>
          <a:xfrm>
            <a:off x="762000" y="762000"/>
            <a:ext cx="8001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AB3FC-485E-546B-FE9B-50A24550E9AB}"/>
              </a:ext>
            </a:extLst>
          </p:cNvPr>
          <p:cNvSpPr txBox="1"/>
          <p:nvPr/>
        </p:nvSpPr>
        <p:spPr>
          <a:xfrm>
            <a:off x="417549" y="1227399"/>
            <a:ext cx="8345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Sau </a:t>
            </a:r>
            <a:r>
              <a:rPr lang="en-US" sz="1400" dirty="0" err="1"/>
              <a:t>khi</a:t>
            </a:r>
            <a:r>
              <a:rPr lang="en-US" sz="1400" dirty="0"/>
              <a:t> </a:t>
            </a:r>
            <a:r>
              <a:rPr lang="en-US" sz="1400" dirty="0" err="1"/>
              <a:t>xác</a:t>
            </a:r>
            <a:r>
              <a:rPr lang="en-US" sz="1400" dirty="0"/>
              <a:t> nhận </a:t>
            </a:r>
            <a:r>
              <a:rPr lang="en-US" sz="1400" dirty="0" err="1"/>
              <a:t>Hủy</a:t>
            </a:r>
            <a:r>
              <a:rPr lang="en-US" sz="1400" dirty="0"/>
              <a:t> đơn </a:t>
            </a:r>
            <a:r>
              <a:rPr lang="en-US" sz="1400" dirty="0" err="1"/>
              <a:t>hàng</a:t>
            </a:r>
            <a:r>
              <a:rPr lang="en-US" sz="1400" dirty="0"/>
              <a:t>, </a:t>
            </a:r>
            <a:r>
              <a:rPr lang="en-US" sz="1400" dirty="0" err="1"/>
              <a:t>biểu</a:t>
            </a:r>
            <a:r>
              <a:rPr lang="en-US" sz="1400" dirty="0"/>
              <a:t> </a:t>
            </a:r>
            <a:r>
              <a:rPr lang="en-US" sz="1400" dirty="0" err="1"/>
              <a:t>tượng</a:t>
            </a:r>
            <a:r>
              <a:rPr lang="en-US" sz="1400" dirty="0"/>
              <a:t> “</a:t>
            </a:r>
            <a:r>
              <a:rPr lang="en-US" sz="1400" dirty="0" err="1"/>
              <a:t>Xác</a:t>
            </a:r>
            <a:r>
              <a:rPr lang="en-US" sz="1400" dirty="0"/>
              <a:t> nhận” </a:t>
            </a:r>
            <a:r>
              <a:rPr lang="en-US" sz="1400" dirty="0" err="1"/>
              <a:t>cũng</a:t>
            </a:r>
            <a:r>
              <a:rPr lang="en-US" sz="1400" dirty="0"/>
              <a:t> </a:t>
            </a:r>
            <a:r>
              <a:rPr lang="en-US" sz="1400" dirty="0" err="1"/>
              <a:t>sẽ</a:t>
            </a:r>
            <a:r>
              <a:rPr lang="en-US" sz="1400" dirty="0"/>
              <a:t> </a:t>
            </a:r>
            <a:r>
              <a:rPr lang="en-US" sz="1400" dirty="0" err="1"/>
              <a:t>mất</a:t>
            </a:r>
            <a:r>
              <a:rPr lang="en-US" sz="1400" dirty="0"/>
              <a:t>, </a:t>
            </a:r>
            <a:r>
              <a:rPr lang="en-US" sz="1400" dirty="0" err="1"/>
              <a:t>thay</a:t>
            </a:r>
            <a:r>
              <a:rPr lang="en-US" sz="1400" dirty="0"/>
              <a:t> </a:t>
            </a:r>
            <a:r>
              <a:rPr lang="en-US" sz="1400" dirty="0" err="1"/>
              <a:t>vào</a:t>
            </a:r>
            <a:r>
              <a:rPr lang="en-US" sz="1400" dirty="0"/>
              <a:t> </a:t>
            </a:r>
            <a:r>
              <a:rPr lang="en-US" sz="1400" dirty="0" err="1"/>
              <a:t>đó</a:t>
            </a:r>
            <a:r>
              <a:rPr lang="en-US" sz="1400" dirty="0"/>
              <a:t> NCC </a:t>
            </a:r>
            <a:r>
              <a:rPr lang="en-US" sz="1400" dirty="0" err="1"/>
              <a:t>sẽ</a:t>
            </a:r>
            <a:r>
              <a:rPr lang="en-US" sz="1400" dirty="0"/>
              <a:t> </a:t>
            </a:r>
            <a:r>
              <a:rPr lang="en-US" sz="1400" dirty="0" err="1"/>
              <a:t>thấy</a:t>
            </a:r>
            <a:r>
              <a:rPr lang="en-US" sz="1400" dirty="0"/>
              <a:t> </a:t>
            </a:r>
            <a:r>
              <a:rPr lang="en-US" sz="1400" dirty="0" err="1"/>
              <a:t>có</a:t>
            </a:r>
            <a:r>
              <a:rPr lang="en-US" sz="1400" dirty="0"/>
              <a:t> </a:t>
            </a:r>
            <a:r>
              <a:rPr lang="en-US" sz="1400" dirty="0" err="1"/>
              <a:t>một</a:t>
            </a:r>
            <a:r>
              <a:rPr lang="en-US" sz="1400" dirty="0"/>
              <a:t> </a:t>
            </a:r>
            <a:r>
              <a:rPr lang="en-US" sz="1400" dirty="0" err="1"/>
              <a:t>biểu</a:t>
            </a:r>
            <a:r>
              <a:rPr lang="en-US" sz="1400" dirty="0"/>
              <a:t> </a:t>
            </a:r>
            <a:r>
              <a:rPr lang="en-US" sz="1400" dirty="0" err="1"/>
              <a:t>tượng</a:t>
            </a:r>
            <a:r>
              <a:rPr lang="en-US" sz="1400" dirty="0"/>
              <a:t> </a:t>
            </a:r>
            <a:r>
              <a:rPr lang="en-US" sz="1400" dirty="0" err="1"/>
              <a:t>xuất</a:t>
            </a:r>
            <a:r>
              <a:rPr lang="en-US" sz="1400" dirty="0"/>
              <a:t> </a:t>
            </a:r>
            <a:r>
              <a:rPr lang="en-US" sz="1400" dirty="0" err="1"/>
              <a:t>hiện</a:t>
            </a:r>
            <a:r>
              <a:rPr lang="en-US" sz="1400" dirty="0"/>
              <a:t>         , </a:t>
            </a:r>
            <a:r>
              <a:rPr lang="en-US" sz="1400" dirty="0" err="1"/>
              <a:t>và</a:t>
            </a:r>
            <a:r>
              <a:rPr lang="en-US" sz="1400" dirty="0"/>
              <a:t> </a:t>
            </a:r>
            <a:r>
              <a:rPr lang="en-US" sz="1400" dirty="0" err="1"/>
              <a:t>khi</a:t>
            </a:r>
            <a:r>
              <a:rPr lang="en-US" sz="1400" dirty="0"/>
              <a:t> NCC di </a:t>
            </a:r>
            <a:r>
              <a:rPr lang="en-US" sz="1400" dirty="0" err="1"/>
              <a:t>chuyển</a:t>
            </a:r>
            <a:r>
              <a:rPr lang="en-US" sz="1400" dirty="0"/>
              <a:t> con </a:t>
            </a:r>
            <a:r>
              <a:rPr lang="en-US" sz="1400" dirty="0" err="1"/>
              <a:t>trỏ</a:t>
            </a:r>
            <a:r>
              <a:rPr lang="en-US" sz="1400" dirty="0"/>
              <a:t> </a:t>
            </a:r>
            <a:r>
              <a:rPr lang="en-US" sz="1400" dirty="0" err="1"/>
              <a:t>vào</a:t>
            </a:r>
            <a:r>
              <a:rPr lang="en-US" sz="1400" dirty="0"/>
              <a:t> </a:t>
            </a:r>
            <a:r>
              <a:rPr lang="en-US" sz="1400" dirty="0" err="1"/>
              <a:t>sẽ</a:t>
            </a:r>
            <a:r>
              <a:rPr lang="en-US" sz="1400" dirty="0"/>
              <a:t> </a:t>
            </a:r>
            <a:r>
              <a:rPr lang="en-US" sz="1400" dirty="0" err="1"/>
              <a:t>hiện</a:t>
            </a:r>
            <a:r>
              <a:rPr lang="en-US" sz="1400" dirty="0"/>
              <a:t> </a:t>
            </a:r>
            <a:r>
              <a:rPr lang="en-US" sz="1400" dirty="0" err="1"/>
              <a:t>lên</a:t>
            </a:r>
            <a:r>
              <a:rPr lang="en-US" sz="1400" dirty="0"/>
              <a:t> lý do NCC </a:t>
            </a:r>
            <a:r>
              <a:rPr lang="en-US" sz="1400" dirty="0" err="1"/>
              <a:t>hủy</a:t>
            </a:r>
            <a:r>
              <a:rPr lang="en-US" sz="1400" dirty="0"/>
              <a:t> đơn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B35161-BABD-06EA-140C-AB3EBB6C8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459688"/>
            <a:ext cx="228600" cy="314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7109B4-381F-73A8-0438-D43D779D5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2" y="2018956"/>
            <a:ext cx="8420100" cy="9334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5CA47D-1B22-858D-9120-E0B335AC49EC}"/>
              </a:ext>
            </a:extLst>
          </p:cNvPr>
          <p:cNvSpPr/>
          <p:nvPr/>
        </p:nvSpPr>
        <p:spPr>
          <a:xfrm>
            <a:off x="5715000" y="2133600"/>
            <a:ext cx="2057400" cy="7144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1ADC7E-2E4E-C154-C413-01F510C8AF35}"/>
              </a:ext>
            </a:extLst>
          </p:cNvPr>
          <p:cNvSpPr txBox="1"/>
          <p:nvPr/>
        </p:nvSpPr>
        <p:spPr>
          <a:xfrm>
            <a:off x="417549" y="3230471"/>
            <a:ext cx="8345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NCC </a:t>
            </a:r>
            <a:r>
              <a:rPr lang="en-US" sz="1400" dirty="0" err="1"/>
              <a:t>nhấn</a:t>
            </a:r>
            <a:r>
              <a:rPr lang="en-US" sz="1400" dirty="0"/>
              <a:t> </a:t>
            </a:r>
            <a:r>
              <a:rPr lang="en-US" sz="1400" dirty="0" err="1"/>
              <a:t>dupp</a:t>
            </a:r>
            <a:r>
              <a:rPr lang="en-US" sz="1400" dirty="0"/>
              <a:t> </a:t>
            </a:r>
            <a:r>
              <a:rPr lang="en-US" sz="1400" dirty="0" err="1"/>
              <a:t>vào</a:t>
            </a:r>
            <a:r>
              <a:rPr lang="en-US" sz="1400" dirty="0"/>
              <a:t> </a:t>
            </a:r>
            <a:r>
              <a:rPr lang="en-US" sz="1400" dirty="0" err="1"/>
              <a:t>biểu</a:t>
            </a:r>
            <a:r>
              <a:rPr lang="en-US" sz="1400" dirty="0"/>
              <a:t> </a:t>
            </a:r>
            <a:r>
              <a:rPr lang="en-US" sz="1400" dirty="0" err="1"/>
              <a:t>tượng</a:t>
            </a:r>
            <a:r>
              <a:rPr lang="en-US" sz="1400" dirty="0"/>
              <a:t>, lý do </a:t>
            </a:r>
            <a:r>
              <a:rPr lang="en-US" sz="1400" dirty="0" err="1"/>
              <a:t>cũng</a:t>
            </a:r>
            <a:r>
              <a:rPr lang="en-US" sz="1400" dirty="0"/>
              <a:t> </a:t>
            </a:r>
            <a:r>
              <a:rPr lang="en-US" sz="1400" dirty="0" err="1"/>
              <a:t>sẽ</a:t>
            </a:r>
            <a:r>
              <a:rPr lang="en-US" sz="1400" dirty="0"/>
              <a:t> </a:t>
            </a:r>
            <a:r>
              <a:rPr lang="en-US" sz="1400" dirty="0" err="1"/>
              <a:t>hiện</a:t>
            </a:r>
            <a:r>
              <a:rPr lang="en-US" sz="1400" dirty="0"/>
              <a:t> </a:t>
            </a:r>
            <a:r>
              <a:rPr lang="en-US" sz="1400" dirty="0" err="1"/>
              <a:t>lên</a:t>
            </a:r>
            <a:r>
              <a:rPr lang="en-US" sz="1400" dirty="0"/>
              <a:t> ở </a:t>
            </a:r>
            <a:r>
              <a:rPr lang="en-US" sz="1400" dirty="0" err="1"/>
              <a:t>một</a:t>
            </a:r>
            <a:r>
              <a:rPr lang="en-US" sz="1400" dirty="0"/>
              <a:t> </a:t>
            </a:r>
            <a:r>
              <a:rPr lang="en-US" sz="1400" dirty="0" err="1"/>
              <a:t>cửa</a:t>
            </a:r>
            <a:r>
              <a:rPr lang="en-US" sz="1400" dirty="0"/>
              <a:t> </a:t>
            </a:r>
            <a:r>
              <a:rPr lang="en-US" sz="1400" dirty="0" err="1"/>
              <a:t>sổ</a:t>
            </a:r>
            <a:r>
              <a:rPr lang="en-US" sz="1400" dirty="0"/>
              <a:t> </a:t>
            </a:r>
            <a:r>
              <a:rPr lang="en-US" sz="1400" dirty="0" err="1"/>
              <a:t>khác</a:t>
            </a:r>
            <a:r>
              <a:rPr lang="en-US" sz="1400" dirty="0"/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22127-6A87-31BB-0058-1940DC03BA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3901585"/>
            <a:ext cx="3724275" cy="1829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25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D9EDA7-BF97-89DE-CC47-015C1F96D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38200"/>
            <a:ext cx="333375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59351B-0E20-4A12-5931-89C204B1E6E2}"/>
              </a:ext>
            </a:extLst>
          </p:cNvPr>
          <p:cNvSpPr txBox="1"/>
          <p:nvPr/>
        </p:nvSpPr>
        <p:spPr>
          <a:xfrm>
            <a:off x="762000" y="838200"/>
            <a:ext cx="7848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: Khi NCC </a:t>
            </a:r>
            <a:r>
              <a:rPr lang="en-US" sz="1400" b="1" dirty="0" err="1"/>
              <a:t>nhấn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biểu</a:t>
            </a:r>
            <a:r>
              <a:rPr lang="en-US" sz="1400" b="1" dirty="0"/>
              <a:t> </a:t>
            </a:r>
            <a:r>
              <a:rPr lang="en-US" sz="1400" b="1" dirty="0" err="1"/>
              <a:t>tượng”Tạo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”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1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khác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lên</a:t>
            </a:r>
            <a:r>
              <a:rPr lang="en-US" sz="1400" b="1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0529F7-804A-2E37-5C62-8CE6C6A21DA2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97D288-1389-2796-2C80-4FF954D452D5}"/>
              </a:ext>
            </a:extLst>
          </p:cNvPr>
          <p:cNvSpPr txBox="1"/>
          <p:nvPr/>
        </p:nvSpPr>
        <p:spPr>
          <a:xfrm>
            <a:off x="6324600" y="1676400"/>
            <a:ext cx="2667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Số</a:t>
            </a:r>
            <a:r>
              <a:rPr lang="en-US" sz="1400" b="1" dirty="0"/>
              <a:t> PO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AD08B-4839-F270-10BA-A7A288762EE4}"/>
              </a:ext>
            </a:extLst>
          </p:cNvPr>
          <p:cNvSpPr txBox="1"/>
          <p:nvPr/>
        </p:nvSpPr>
        <p:spPr>
          <a:xfrm>
            <a:off x="6319736" y="2057400"/>
            <a:ext cx="2667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Chọn</a:t>
            </a:r>
            <a:r>
              <a:rPr lang="en-US" sz="1400" b="1" dirty="0"/>
              <a:t> Phản </a:t>
            </a:r>
            <a:r>
              <a:rPr lang="en-US" sz="1400" b="1" dirty="0" err="1"/>
              <a:t>hồi</a:t>
            </a:r>
            <a:r>
              <a:rPr lang="en-US" sz="1400" b="1" dirty="0"/>
              <a:t> lý do </a:t>
            </a:r>
            <a:r>
              <a:rPr lang="en-US" sz="1400" b="1" dirty="0" err="1"/>
              <a:t>cho</a:t>
            </a:r>
            <a:r>
              <a:rPr lang="en-US" sz="1400" b="1" dirty="0"/>
              <a:t> 1 PO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A62782-E775-39B2-A584-8B62402993C9}"/>
              </a:ext>
            </a:extLst>
          </p:cNvPr>
          <p:cNvSpPr txBox="1"/>
          <p:nvPr/>
        </p:nvSpPr>
        <p:spPr>
          <a:xfrm>
            <a:off x="6319736" y="2441509"/>
            <a:ext cx="2667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ngày</a:t>
            </a:r>
            <a:r>
              <a:rPr lang="en-US" sz="1400" b="1" dirty="0"/>
              <a:t> 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A05A25-EB8B-EF7E-0474-4577FA8C1A88}"/>
              </a:ext>
            </a:extLst>
          </p:cNvPr>
          <p:cNvSpPr txBox="1"/>
          <p:nvPr/>
        </p:nvSpPr>
        <p:spPr>
          <a:xfrm>
            <a:off x="6319736" y="2898709"/>
            <a:ext cx="2667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Chọn</a:t>
            </a:r>
            <a:r>
              <a:rPr lang="en-US" sz="1400" b="1" dirty="0"/>
              <a:t> Phản </a:t>
            </a:r>
            <a:r>
              <a:rPr lang="en-US" sz="1400" b="1" dirty="0" err="1"/>
              <a:t>hồi</a:t>
            </a:r>
            <a:r>
              <a:rPr lang="en-US" sz="1400" b="1" dirty="0"/>
              <a:t> lý do </a:t>
            </a:r>
            <a:r>
              <a:rPr lang="en-US" sz="1400" b="1" dirty="0" err="1"/>
              <a:t>cho</a:t>
            </a:r>
            <a:r>
              <a:rPr lang="en-US" sz="1400" b="1" dirty="0"/>
              <a:t> </a:t>
            </a:r>
            <a:r>
              <a:rPr lang="en-US" sz="1400" b="1" dirty="0" err="1"/>
              <a:t>từng</a:t>
            </a:r>
            <a:r>
              <a:rPr lang="en-US" sz="1400" b="1" dirty="0"/>
              <a:t> art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56B955-5F9D-0EF7-21C9-74A78371D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80475"/>
            <a:ext cx="5314950" cy="5044125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91385E0E-F5D1-0A26-7814-ECB00E442004}"/>
              </a:ext>
            </a:extLst>
          </p:cNvPr>
          <p:cNvSpPr/>
          <p:nvPr/>
        </p:nvSpPr>
        <p:spPr>
          <a:xfrm>
            <a:off x="5486400" y="1777343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7DAC27E-B839-02C9-1224-59630EC4BFB4}"/>
              </a:ext>
            </a:extLst>
          </p:cNvPr>
          <p:cNvSpPr/>
          <p:nvPr/>
        </p:nvSpPr>
        <p:spPr>
          <a:xfrm>
            <a:off x="5486399" y="2120178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9BDA100-F69D-1B81-AC7D-C6E98479FCAD}"/>
              </a:ext>
            </a:extLst>
          </p:cNvPr>
          <p:cNvSpPr/>
          <p:nvPr/>
        </p:nvSpPr>
        <p:spPr>
          <a:xfrm>
            <a:off x="5486398" y="2499675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4E9597B-0367-4868-5674-30AC1D274262}"/>
              </a:ext>
            </a:extLst>
          </p:cNvPr>
          <p:cNvSpPr/>
          <p:nvPr/>
        </p:nvSpPr>
        <p:spPr>
          <a:xfrm>
            <a:off x="5486398" y="2930097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7858D0-0E72-FA22-2F18-0C899A6F11BE}"/>
              </a:ext>
            </a:extLst>
          </p:cNvPr>
          <p:cNvSpPr txBox="1"/>
          <p:nvPr/>
        </p:nvSpPr>
        <p:spPr>
          <a:xfrm>
            <a:off x="6172200" y="3476303"/>
            <a:ext cx="26670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lượng</a:t>
            </a:r>
            <a:r>
              <a:rPr lang="en-US" sz="1400" b="1" dirty="0"/>
              <a:t> 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endParaRPr lang="en-US" sz="1400" b="1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89EEA07-2373-2C64-FB42-B320CD210E86}"/>
              </a:ext>
            </a:extLst>
          </p:cNvPr>
          <p:cNvSpPr/>
          <p:nvPr/>
        </p:nvSpPr>
        <p:spPr>
          <a:xfrm>
            <a:off x="5338097" y="3530247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C6BA14-B5F9-E130-1658-57817B12B84A}"/>
              </a:ext>
            </a:extLst>
          </p:cNvPr>
          <p:cNvSpPr/>
          <p:nvPr/>
        </p:nvSpPr>
        <p:spPr>
          <a:xfrm>
            <a:off x="383331" y="1708996"/>
            <a:ext cx="3426669" cy="3112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934B1F-31B8-C694-85ED-9C8134253749}"/>
              </a:ext>
            </a:extLst>
          </p:cNvPr>
          <p:cNvSpPr/>
          <p:nvPr/>
        </p:nvSpPr>
        <p:spPr>
          <a:xfrm>
            <a:off x="383331" y="2087040"/>
            <a:ext cx="3426670" cy="244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6647FA-1DA6-5909-0C13-3C3F981F1FE2}"/>
              </a:ext>
            </a:extLst>
          </p:cNvPr>
          <p:cNvSpPr/>
          <p:nvPr/>
        </p:nvSpPr>
        <p:spPr>
          <a:xfrm>
            <a:off x="402785" y="2455456"/>
            <a:ext cx="3407215" cy="244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5F00C5-8815-D236-4CB5-8AD9E27824F6}"/>
              </a:ext>
            </a:extLst>
          </p:cNvPr>
          <p:cNvSpPr/>
          <p:nvPr/>
        </p:nvSpPr>
        <p:spPr>
          <a:xfrm>
            <a:off x="402785" y="2798609"/>
            <a:ext cx="3407215" cy="5019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B95D7B-DDC8-F77C-39BA-4AF1C9024B6B}"/>
              </a:ext>
            </a:extLst>
          </p:cNvPr>
          <p:cNvSpPr/>
          <p:nvPr/>
        </p:nvSpPr>
        <p:spPr>
          <a:xfrm>
            <a:off x="3795047" y="3530247"/>
            <a:ext cx="1261398" cy="244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96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ED09DD-5AED-6C25-2497-AB9E18749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47609"/>
            <a:ext cx="3733800" cy="259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B37CDD-58C4-6115-DC25-C7A73C6DE60A}"/>
              </a:ext>
            </a:extLst>
          </p:cNvPr>
          <p:cNvSpPr txBox="1"/>
          <p:nvPr/>
        </p:nvSpPr>
        <p:spPr>
          <a:xfrm>
            <a:off x="381000" y="838200"/>
            <a:ext cx="38100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phần</a:t>
            </a:r>
            <a:r>
              <a:rPr lang="en-US" sz="1400" b="1" dirty="0"/>
              <a:t> </a:t>
            </a:r>
            <a:r>
              <a:rPr lang="en-US" sz="1400" b="1" dirty="0" err="1"/>
              <a:t>lỗi</a:t>
            </a:r>
            <a:r>
              <a:rPr lang="en-US" sz="1400" b="1" dirty="0"/>
              <a:t> do PO,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những</a:t>
            </a:r>
            <a:r>
              <a:rPr lang="en-US" sz="1400" b="1" dirty="0"/>
              <a:t> lý do </a:t>
            </a:r>
            <a:r>
              <a:rPr lang="en-US" sz="1400" b="1" dirty="0" err="1"/>
              <a:t>như</a:t>
            </a:r>
            <a:r>
              <a:rPr lang="en-US" sz="1400" b="1" dirty="0"/>
              <a:t> ở “</a:t>
            </a:r>
            <a:r>
              <a:rPr lang="en-US" sz="1400" b="1" dirty="0" err="1"/>
              <a:t>Hủy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98217B-88EE-1362-72A3-7C3889803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657147"/>
            <a:ext cx="4343400" cy="2371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302747-AED1-951B-364E-F2DF22CB41B3}"/>
              </a:ext>
            </a:extLst>
          </p:cNvPr>
          <p:cNvSpPr txBox="1"/>
          <p:nvPr/>
        </p:nvSpPr>
        <p:spPr>
          <a:xfrm>
            <a:off x="4686300" y="838200"/>
            <a:ext cx="3810000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Khi NCC </a:t>
            </a:r>
            <a:r>
              <a:rPr lang="en-US" sz="1400" b="1" dirty="0" err="1"/>
              <a:t>chọn</a:t>
            </a:r>
            <a:r>
              <a:rPr lang="en-US" sz="1400" b="1" dirty="0"/>
              <a:t> “Lý do </a:t>
            </a:r>
            <a:r>
              <a:rPr lang="en-US" sz="1400" b="1" dirty="0" err="1"/>
              <a:t>khác</a:t>
            </a:r>
            <a:r>
              <a:rPr lang="en-US" sz="1400" b="1" dirty="0"/>
              <a:t>”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1 ô comment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 </a:t>
            </a:r>
            <a:r>
              <a:rPr lang="en-US" sz="1400" b="1" dirty="0" err="1"/>
              <a:t>và</a:t>
            </a:r>
            <a:r>
              <a:rPr lang="en-US" sz="1400" b="1" dirty="0"/>
              <a:t> NCC </a:t>
            </a:r>
            <a:r>
              <a:rPr lang="en-US" sz="1400" b="1" dirty="0" err="1"/>
              <a:t>buộc</a:t>
            </a:r>
            <a:r>
              <a:rPr lang="en-US" sz="1400" b="1" dirty="0"/>
              <a:t> </a:t>
            </a:r>
            <a:r>
              <a:rPr lang="en-US" sz="1400" b="1" dirty="0" err="1"/>
              <a:t>phải</a:t>
            </a:r>
            <a:r>
              <a:rPr lang="en-US" sz="1400" b="1" dirty="0"/>
              <a:t> </a:t>
            </a:r>
            <a:r>
              <a:rPr lang="en-US" sz="1400" b="1" dirty="0" err="1"/>
              <a:t>nhập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</a:t>
            </a:r>
            <a:r>
              <a:rPr lang="en-US" sz="1400" b="1" dirty="0" err="1"/>
              <a:t>vào</a:t>
            </a:r>
            <a:r>
              <a:rPr lang="en-US" sz="1400" b="1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F95C26-9608-2148-68DA-4669B25328CD}"/>
              </a:ext>
            </a:extLst>
          </p:cNvPr>
          <p:cNvSpPr/>
          <p:nvPr/>
        </p:nvSpPr>
        <p:spPr>
          <a:xfrm>
            <a:off x="4419600" y="3150951"/>
            <a:ext cx="4076700" cy="5828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AA431E-388C-472A-53AA-6AD7B87D5DE5}"/>
              </a:ext>
            </a:extLst>
          </p:cNvPr>
          <p:cNvSpPr/>
          <p:nvPr/>
        </p:nvSpPr>
        <p:spPr>
          <a:xfrm>
            <a:off x="1600200" y="2276272"/>
            <a:ext cx="2400300" cy="1742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90F642-A7A3-8F37-4621-F9752B79B9FC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30AF6C-5595-1186-DC44-E5F02403D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52" y="4324598"/>
            <a:ext cx="4019548" cy="22127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67324A-DD2E-E7F0-290F-A45ABC3F4A1A}"/>
              </a:ext>
            </a:extLst>
          </p:cNvPr>
          <p:cNvSpPr txBox="1"/>
          <p:nvPr/>
        </p:nvSpPr>
        <p:spPr>
          <a:xfrm>
            <a:off x="5015948" y="4140030"/>
            <a:ext cx="381000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Ở </a:t>
            </a:r>
            <a:r>
              <a:rPr lang="en-US" sz="1200" b="1" dirty="0" err="1"/>
              <a:t>phần</a:t>
            </a:r>
            <a:r>
              <a:rPr lang="en-US" sz="1200" b="1" dirty="0"/>
              <a:t> “</a:t>
            </a:r>
            <a:r>
              <a:rPr lang="en-US" sz="1200" b="1" dirty="0" err="1"/>
              <a:t>Lỗi</a:t>
            </a:r>
            <a:r>
              <a:rPr lang="en-US" sz="1200" b="1" dirty="0"/>
              <a:t> do art” </a:t>
            </a:r>
            <a:r>
              <a:rPr lang="en-US" sz="1200" b="1" dirty="0" err="1"/>
              <a:t>cũng</a:t>
            </a:r>
            <a:r>
              <a:rPr lang="en-US" sz="1200" b="1" dirty="0"/>
              <a:t> </a:t>
            </a:r>
            <a:r>
              <a:rPr lang="en-US" sz="1200" b="1" dirty="0" err="1"/>
              <a:t>sẽ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những</a:t>
            </a:r>
            <a:r>
              <a:rPr lang="en-US" sz="1200" b="1" dirty="0"/>
              <a:t> lý do </a:t>
            </a:r>
            <a:r>
              <a:rPr lang="en-US" sz="1200" b="1" dirty="0" err="1"/>
              <a:t>như</a:t>
            </a:r>
            <a:r>
              <a:rPr lang="en-US" sz="1200" b="1" dirty="0"/>
              <a:t> </a:t>
            </a:r>
            <a:r>
              <a:rPr lang="en-US" sz="1200" b="1" dirty="0" err="1"/>
              <a:t>hình</a:t>
            </a:r>
            <a:r>
              <a:rPr lang="en-US" sz="1200" b="1" dirty="0"/>
              <a:t> </a:t>
            </a:r>
            <a:r>
              <a:rPr lang="en-US" sz="1200" b="1" dirty="0" err="1"/>
              <a:t>bên.khi</a:t>
            </a:r>
            <a:r>
              <a:rPr lang="en-US" sz="1200" b="1" dirty="0"/>
              <a:t> NCC </a:t>
            </a:r>
            <a:r>
              <a:rPr lang="en-US" sz="1200" b="1" dirty="0" err="1"/>
              <a:t>chọn</a:t>
            </a:r>
            <a:r>
              <a:rPr lang="en-US" sz="1200" b="1" dirty="0"/>
              <a:t> “Lý do </a:t>
            </a:r>
            <a:r>
              <a:rPr lang="en-US" sz="1200" b="1" dirty="0" err="1"/>
              <a:t>khác</a:t>
            </a:r>
            <a:r>
              <a:rPr lang="en-US" sz="1200" b="1" dirty="0"/>
              <a:t>” </a:t>
            </a:r>
            <a:r>
              <a:rPr lang="en-US" sz="1200" b="1" dirty="0" err="1"/>
              <a:t>cũng</a:t>
            </a:r>
            <a:r>
              <a:rPr lang="en-US" sz="1200" b="1" dirty="0"/>
              <a:t> </a:t>
            </a:r>
            <a:r>
              <a:rPr lang="en-US" sz="1200" b="1" dirty="0" err="1"/>
              <a:t>sẽ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1 ô comment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ra</a:t>
            </a:r>
            <a:r>
              <a:rPr lang="en-US" sz="1200" b="1" dirty="0"/>
              <a:t> </a:t>
            </a:r>
            <a:r>
              <a:rPr lang="en-US" sz="1200" b="1" dirty="0" err="1"/>
              <a:t>và</a:t>
            </a:r>
            <a:r>
              <a:rPr lang="en-US" sz="1200" b="1" dirty="0"/>
              <a:t> NCC </a:t>
            </a:r>
            <a:r>
              <a:rPr lang="en-US" sz="1200" b="1" dirty="0" err="1"/>
              <a:t>buộc</a:t>
            </a:r>
            <a:r>
              <a:rPr lang="en-US" sz="1200" b="1" dirty="0"/>
              <a:t> </a:t>
            </a:r>
            <a:r>
              <a:rPr lang="en-US" sz="1200" b="1" dirty="0" err="1"/>
              <a:t>phải</a:t>
            </a:r>
            <a:r>
              <a:rPr lang="en-US" sz="1200" b="1" dirty="0"/>
              <a:t> </a:t>
            </a:r>
            <a:r>
              <a:rPr lang="en-US" sz="1200" b="1" dirty="0" err="1"/>
              <a:t>nhập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vào</a:t>
            </a:r>
            <a:r>
              <a:rPr lang="en-US" sz="1200" b="1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B4AD94-C513-AD80-4DAA-341EE8ADD37D}"/>
              </a:ext>
            </a:extLst>
          </p:cNvPr>
          <p:cNvSpPr/>
          <p:nvPr/>
        </p:nvSpPr>
        <p:spPr>
          <a:xfrm>
            <a:off x="1447800" y="4324598"/>
            <a:ext cx="2400300" cy="1742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2226326-576C-8EBA-A094-B9EDB9B0A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230" y="5276070"/>
            <a:ext cx="3171825" cy="11650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8B80F5B1-054C-B143-FC2C-D745C0D2581E}"/>
              </a:ext>
            </a:extLst>
          </p:cNvPr>
          <p:cNvSpPr/>
          <p:nvPr/>
        </p:nvSpPr>
        <p:spPr>
          <a:xfrm rot="16200000">
            <a:off x="6493505" y="4892454"/>
            <a:ext cx="362160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9027CFE-D7F3-AA72-0FEC-9242090419B0}"/>
              </a:ext>
            </a:extLst>
          </p:cNvPr>
          <p:cNvSpPr/>
          <p:nvPr/>
        </p:nvSpPr>
        <p:spPr>
          <a:xfrm rot="19436966">
            <a:off x="4419600" y="4833782"/>
            <a:ext cx="563305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27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90E192-99BB-A7CD-83D9-B23BD9F6E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07794"/>
            <a:ext cx="8610600" cy="352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5811B4-4850-D8C4-893E-F2593A50981E}"/>
              </a:ext>
            </a:extLst>
          </p:cNvPr>
          <p:cNvSpPr txBox="1"/>
          <p:nvPr/>
        </p:nvSpPr>
        <p:spPr>
          <a:xfrm>
            <a:off x="457200" y="1600200"/>
            <a:ext cx="38100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VD: PO 71295288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ngày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là</a:t>
            </a:r>
            <a:r>
              <a:rPr lang="en-US" sz="1400" b="1" dirty="0"/>
              <a:t> 12/03, PO </a:t>
            </a:r>
            <a:r>
              <a:rPr lang="en-US" sz="1400" b="1" dirty="0" err="1"/>
              <a:t>khổng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ngày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 </a:t>
            </a:r>
            <a:r>
              <a:rPr lang="en-US" sz="1400" b="1" dirty="0" err="1"/>
              <a:t>vì</a:t>
            </a:r>
            <a:r>
              <a:rPr lang="en-US" sz="1400" b="1" dirty="0"/>
              <a:t> </a:t>
            </a:r>
            <a:r>
              <a:rPr lang="en-US" sz="1400" b="1" dirty="0" err="1"/>
              <a:t>phải</a:t>
            </a:r>
            <a:r>
              <a:rPr lang="en-US" sz="1400" b="1" dirty="0"/>
              <a:t> </a:t>
            </a:r>
            <a:r>
              <a:rPr lang="en-US" sz="1400" b="1" dirty="0" err="1"/>
              <a:t>chờ</a:t>
            </a:r>
            <a:r>
              <a:rPr lang="en-US" sz="1400" b="1" dirty="0"/>
              <a:t> </a:t>
            </a:r>
            <a:r>
              <a:rPr lang="en-US" sz="1400" b="1" dirty="0" err="1"/>
              <a:t>ghép</a:t>
            </a:r>
            <a:r>
              <a:rPr lang="en-US" sz="1400" b="1" dirty="0"/>
              <a:t> </a:t>
            </a:r>
            <a:r>
              <a:rPr lang="en-US" sz="1400" b="1" dirty="0" err="1"/>
              <a:t>tải</a:t>
            </a:r>
            <a:r>
              <a:rPr lang="en-US" sz="1400" b="1" dirty="0"/>
              <a:t> </a:t>
            </a:r>
            <a:r>
              <a:rPr lang="en-US" sz="1400" b="1" dirty="0" err="1"/>
              <a:t>nên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ngày</a:t>
            </a:r>
            <a:r>
              <a:rPr lang="en-US" sz="1400" b="1" dirty="0"/>
              <a:t> 16/3,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endParaRPr lang="en-US" sz="1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3F55E4-F0E3-1118-C9D6-585A3BEAF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753" y="1617073"/>
            <a:ext cx="3810000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A12458-A9A0-1C2F-A26E-63D1B98AF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3625001"/>
            <a:ext cx="4191000" cy="419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162E99-A797-5DFE-5193-7821CED73245}"/>
              </a:ext>
            </a:extLst>
          </p:cNvPr>
          <p:cNvSpPr txBox="1"/>
          <p:nvPr/>
        </p:nvSpPr>
        <p:spPr>
          <a:xfrm>
            <a:off x="434502" y="2709780"/>
            <a:ext cx="38100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Sau </a:t>
            </a:r>
            <a:r>
              <a:rPr lang="en-US" sz="1400" b="1" dirty="0" err="1"/>
              <a:t>khi</a:t>
            </a:r>
            <a:r>
              <a:rPr lang="en-US" sz="1400" b="1" dirty="0"/>
              <a:t> </a:t>
            </a:r>
            <a:r>
              <a:rPr lang="en-US" sz="1400" b="1" dirty="0" err="1"/>
              <a:t>lưu</a:t>
            </a:r>
            <a:r>
              <a:rPr lang="en-US" sz="1400" b="1" dirty="0"/>
              <a:t> </a:t>
            </a:r>
            <a:r>
              <a:rPr lang="en-US" sz="1400" b="1" dirty="0" err="1"/>
              <a:t>lại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thấy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một</a:t>
            </a:r>
            <a:r>
              <a:rPr lang="en-US" sz="1400" b="1" dirty="0"/>
              <a:t> </a:t>
            </a:r>
            <a:r>
              <a:rPr lang="en-US" sz="1400" b="1" dirty="0" err="1"/>
              <a:t>cột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“Đơn </a:t>
            </a:r>
            <a:r>
              <a:rPr lang="en-US" sz="1400" b="1" dirty="0" err="1"/>
              <a:t>hàng</a:t>
            </a:r>
            <a:r>
              <a:rPr lang="en-US" sz="1400" b="1" dirty="0"/>
              <a:t>”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ra.</a:t>
            </a:r>
            <a:endParaRPr lang="en-US" sz="14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C77422-6627-13B0-7F2D-4A09D45C1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38" y="4219976"/>
            <a:ext cx="4637662" cy="2101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9065ED-827C-13DD-F2E1-281F559BC717}"/>
              </a:ext>
            </a:extLst>
          </p:cNvPr>
          <p:cNvSpPr txBox="1"/>
          <p:nvPr/>
        </p:nvSpPr>
        <p:spPr>
          <a:xfrm>
            <a:off x="5791200" y="4379893"/>
            <a:ext cx="28194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Khi </a:t>
            </a:r>
            <a:r>
              <a:rPr lang="en-US" sz="1400" b="1" dirty="0" err="1"/>
              <a:t>nhấp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“Đơn </a:t>
            </a:r>
            <a:r>
              <a:rPr lang="en-US" sz="1400" b="1" dirty="0" err="1"/>
              <a:t>hàng</a:t>
            </a:r>
            <a:r>
              <a:rPr lang="en-US" sz="1400" b="1" dirty="0"/>
              <a:t>”,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thấy</a:t>
            </a:r>
            <a:r>
              <a:rPr lang="en-US" sz="1400" b="1" dirty="0"/>
              <a:t> 1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mở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</a:t>
            </a:r>
            <a:r>
              <a:rPr lang="en-US" sz="1400" b="1" dirty="0" err="1"/>
              <a:t>mà</a:t>
            </a:r>
            <a:r>
              <a:rPr lang="en-US" sz="1400" b="1" dirty="0"/>
              <a:t> NCC </a:t>
            </a:r>
            <a:r>
              <a:rPr lang="en-US" sz="1400" b="1" dirty="0" err="1"/>
              <a:t>đã</a:t>
            </a:r>
            <a:r>
              <a:rPr lang="en-US" sz="1400" b="1" dirty="0"/>
              <a:t> </a:t>
            </a:r>
            <a:r>
              <a:rPr lang="en-US" sz="1400" b="1" dirty="0" err="1"/>
              <a:t>lưu</a:t>
            </a:r>
            <a:r>
              <a:rPr lang="en-US" sz="1400" b="1" dirty="0"/>
              <a:t> </a:t>
            </a:r>
            <a:r>
              <a:rPr lang="en-US" sz="1400" b="1" dirty="0" err="1"/>
              <a:t>trước</a:t>
            </a:r>
            <a:r>
              <a:rPr lang="en-US" sz="1400" b="1" dirty="0"/>
              <a:t> </a:t>
            </a:r>
            <a:r>
              <a:rPr lang="en-US" sz="1400" b="1" dirty="0" err="1"/>
              <a:t>đó</a:t>
            </a:r>
            <a:r>
              <a:rPr lang="en-US" sz="1400" b="1" dirty="0"/>
              <a:t>.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0E13DB7-F642-F0CF-D92C-DEE0C679DADE}"/>
              </a:ext>
            </a:extLst>
          </p:cNvPr>
          <p:cNvSpPr/>
          <p:nvPr/>
        </p:nvSpPr>
        <p:spPr>
          <a:xfrm rot="5400000">
            <a:off x="2092667" y="3321422"/>
            <a:ext cx="362160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66F633E-F3D3-BA83-4564-D943D3B4A7F9}"/>
              </a:ext>
            </a:extLst>
          </p:cNvPr>
          <p:cNvSpPr/>
          <p:nvPr/>
        </p:nvSpPr>
        <p:spPr>
          <a:xfrm rot="10800000">
            <a:off x="5213718" y="4734446"/>
            <a:ext cx="362160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E0C11B-32A2-BFE6-E102-8F703FE0E35C}"/>
              </a:ext>
            </a:extLst>
          </p:cNvPr>
          <p:cNvSpPr/>
          <p:nvPr/>
        </p:nvSpPr>
        <p:spPr>
          <a:xfrm>
            <a:off x="2725366" y="3625000"/>
            <a:ext cx="319753" cy="419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BFC66C-70AA-BC02-A795-15E00C739B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94059"/>
            <a:ext cx="333375" cy="3429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39966BE-1AA9-601B-2004-1168266E17A2}"/>
              </a:ext>
            </a:extLst>
          </p:cNvPr>
          <p:cNvSpPr txBox="1"/>
          <p:nvPr/>
        </p:nvSpPr>
        <p:spPr>
          <a:xfrm>
            <a:off x="501988" y="704696"/>
            <a:ext cx="7848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8805A-E5E6-A70F-EB9F-D7A06FD01E2F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1579D5-398A-4362-FE0D-A6E98616FF5C}"/>
              </a:ext>
            </a:extLst>
          </p:cNvPr>
          <p:cNvSpPr/>
          <p:nvPr/>
        </p:nvSpPr>
        <p:spPr>
          <a:xfrm>
            <a:off x="320202" y="1052504"/>
            <a:ext cx="1127598" cy="419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9EFFDDA-6369-5942-123E-0100762FAF93}"/>
              </a:ext>
            </a:extLst>
          </p:cNvPr>
          <p:cNvSpPr/>
          <p:nvPr/>
        </p:nvSpPr>
        <p:spPr>
          <a:xfrm>
            <a:off x="2384898" y="1048325"/>
            <a:ext cx="1348902" cy="3964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5B5FD0C-F6A3-4DA7-A05B-2A03597AD84A}"/>
              </a:ext>
            </a:extLst>
          </p:cNvPr>
          <p:cNvSpPr/>
          <p:nvPr/>
        </p:nvSpPr>
        <p:spPr>
          <a:xfrm>
            <a:off x="4452222" y="1954753"/>
            <a:ext cx="362160" cy="244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04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1F7CC0-A82B-86DE-A4A4-411D9D27E282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8FCD51-9A6E-41FC-5D40-94594F4C4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94059"/>
            <a:ext cx="333375" cy="342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BB10CE-5AE7-3AD2-4D91-3CE21C3AC99E}"/>
              </a:ext>
            </a:extLst>
          </p:cNvPr>
          <p:cNvSpPr txBox="1"/>
          <p:nvPr/>
        </p:nvSpPr>
        <p:spPr>
          <a:xfrm>
            <a:off x="501988" y="704696"/>
            <a:ext cx="78486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.</a:t>
            </a:r>
          </a:p>
          <a:p>
            <a:r>
              <a:rPr lang="en-US" sz="1400" b="1" dirty="0"/>
              <a:t>VD: PO 71295281 </a:t>
            </a:r>
            <a:r>
              <a:rPr lang="en-US" sz="1400" b="1" dirty="0" err="1"/>
              <a:t>có</a:t>
            </a:r>
            <a:r>
              <a:rPr lang="en-US" sz="1400" b="1" dirty="0"/>
              <a:t> 2 </a:t>
            </a:r>
            <a:r>
              <a:rPr lang="en-US" sz="1400" b="1" dirty="0" err="1"/>
              <a:t>mã</a:t>
            </a:r>
            <a:r>
              <a:rPr lang="en-US" sz="1400" b="1" dirty="0"/>
              <a:t> </a:t>
            </a:r>
            <a:r>
              <a:rPr lang="en-US" sz="1400" b="1" dirty="0" err="1"/>
              <a:t>cần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, 1 </a:t>
            </a:r>
            <a:r>
              <a:rPr lang="en-US" sz="1400" b="1" dirty="0" err="1"/>
              <a:t>mã</a:t>
            </a:r>
            <a:r>
              <a:rPr lang="en-US" sz="1400" b="1" dirty="0"/>
              <a:t> NCC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thiếu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lượng</a:t>
            </a:r>
            <a:r>
              <a:rPr lang="en-US" sz="1400" b="1" dirty="0"/>
              <a:t>, 1 </a:t>
            </a:r>
            <a:r>
              <a:rPr lang="en-US" sz="1400" b="1" dirty="0" err="1"/>
              <a:t>mã</a:t>
            </a:r>
            <a:r>
              <a:rPr lang="en-US" sz="1400" b="1" dirty="0"/>
              <a:t> NCC </a:t>
            </a:r>
            <a:r>
              <a:rPr lang="en-US" sz="1400" b="1" dirty="0" err="1"/>
              <a:t>không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endParaRPr lang="en-US" sz="1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78BFD-6464-76A2-4991-B2AFEADE8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2" y="1371600"/>
            <a:ext cx="8658225" cy="449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FA953-13EF-2258-8615-CE9256FE5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965131"/>
            <a:ext cx="4257675" cy="2378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BE7998-BBA7-BE8E-18E0-0D3AB17E1970}"/>
              </a:ext>
            </a:extLst>
          </p:cNvPr>
          <p:cNvSpPr txBox="1"/>
          <p:nvPr/>
        </p:nvSpPr>
        <p:spPr>
          <a:xfrm>
            <a:off x="501988" y="1965131"/>
            <a:ext cx="3263348" cy="16004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tạo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r>
              <a:rPr lang="en-US" sz="1400" b="1" dirty="0"/>
              <a:t>, do </a:t>
            </a:r>
            <a:r>
              <a:rPr lang="en-US" sz="1400" b="1" dirty="0" err="1"/>
              <a:t>là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</a:t>
            </a:r>
            <a:r>
              <a:rPr lang="en-US" sz="1400" b="1" dirty="0" err="1"/>
              <a:t>theo</a:t>
            </a:r>
            <a:r>
              <a:rPr lang="en-US" sz="1400" b="1" dirty="0"/>
              <a:t> </a:t>
            </a:r>
            <a:r>
              <a:rPr lang="en-US" sz="1400" b="1" dirty="0" err="1"/>
              <a:t>từng</a:t>
            </a:r>
            <a:r>
              <a:rPr lang="en-US" sz="1400" b="1" dirty="0"/>
              <a:t> art </a:t>
            </a:r>
            <a:r>
              <a:rPr lang="en-US" sz="1400" b="1" dirty="0" err="1"/>
              <a:t>nên</a:t>
            </a:r>
            <a:r>
              <a:rPr lang="en-US" sz="1400" b="1" dirty="0"/>
              <a:t> </a:t>
            </a:r>
            <a:r>
              <a:rPr lang="en-US" sz="1400" b="1" dirty="0" err="1"/>
              <a:t>khi</a:t>
            </a:r>
            <a:r>
              <a:rPr lang="en-US" sz="1400" b="1" dirty="0"/>
              <a:t> </a:t>
            </a:r>
            <a:r>
              <a:rPr lang="en-US" sz="1400" b="1" dirty="0" err="1"/>
              <a:t>lưu</a:t>
            </a:r>
            <a:r>
              <a:rPr lang="en-US" sz="1400" b="1" dirty="0"/>
              <a:t>,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“</a:t>
            </a:r>
            <a:r>
              <a:rPr lang="en-US" sz="1400" b="1" dirty="0">
                <a:highlight>
                  <a:srgbClr val="FFFF00"/>
                </a:highlight>
              </a:rPr>
              <a:t>Sản </a:t>
            </a:r>
            <a:r>
              <a:rPr lang="en-US" sz="1400" b="1" dirty="0" err="1">
                <a:highlight>
                  <a:srgbClr val="FFFF00"/>
                </a:highlight>
              </a:rPr>
              <a:t>phẩm</a:t>
            </a:r>
            <a:r>
              <a:rPr lang="en-US" sz="1400" b="1" dirty="0"/>
              <a:t>”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, </a:t>
            </a:r>
            <a:r>
              <a:rPr lang="en-US" sz="1400" b="1" dirty="0" err="1"/>
              <a:t>khác</a:t>
            </a:r>
            <a:r>
              <a:rPr lang="en-US" sz="1400" b="1" dirty="0"/>
              <a:t> </a:t>
            </a:r>
            <a:r>
              <a:rPr lang="en-US" sz="1400" b="1" dirty="0" err="1"/>
              <a:t>với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</a:t>
            </a:r>
            <a:r>
              <a:rPr lang="en-US" sz="1400" b="1" dirty="0" err="1"/>
              <a:t>theo</a:t>
            </a:r>
            <a:r>
              <a:rPr lang="en-US" sz="1400" b="1" dirty="0"/>
              <a:t> PO </a:t>
            </a:r>
            <a:r>
              <a:rPr lang="en-US" sz="1400" b="1" dirty="0" err="1"/>
              <a:t>là</a:t>
            </a:r>
            <a:r>
              <a:rPr lang="en-US" sz="1400" b="1" dirty="0"/>
              <a:t> “</a:t>
            </a:r>
            <a:r>
              <a:rPr lang="en-US" sz="1400" b="1" dirty="0">
                <a:highlight>
                  <a:srgbClr val="FFFF00"/>
                </a:highlight>
              </a:rPr>
              <a:t>Đơn </a:t>
            </a:r>
            <a:r>
              <a:rPr lang="en-US" sz="1400" b="1" dirty="0" err="1">
                <a:highlight>
                  <a:srgbClr val="FFFF00"/>
                </a:highlight>
              </a:rPr>
              <a:t>hàng</a:t>
            </a:r>
            <a:r>
              <a:rPr lang="en-US" sz="1400" b="1" dirty="0"/>
              <a:t>”.</a:t>
            </a:r>
          </a:p>
          <a:p>
            <a:r>
              <a:rPr lang="en-US" sz="1400" b="1" dirty="0"/>
              <a:t>Khi NCC </a:t>
            </a:r>
            <a:r>
              <a:rPr lang="en-US" sz="1400" b="1" dirty="0" err="1"/>
              <a:t>nhấp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một</a:t>
            </a:r>
            <a:r>
              <a:rPr lang="en-US" sz="1400" b="1" dirty="0"/>
              <a:t>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khác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,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NCC </a:t>
            </a:r>
            <a:r>
              <a:rPr lang="en-US" sz="1400" b="1" dirty="0" err="1"/>
              <a:t>đã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B9E0F0-01B3-CDD8-55C7-630D0804E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288" y="4569829"/>
            <a:ext cx="4257675" cy="611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F2429C-80CA-1B57-BDCD-33EC9B0CB9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948" y="3638089"/>
            <a:ext cx="3808520" cy="27969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A7059A3-2E6A-F915-A440-5FBEC6A7016F}"/>
              </a:ext>
            </a:extLst>
          </p:cNvPr>
          <p:cNvSpPr/>
          <p:nvPr/>
        </p:nvSpPr>
        <p:spPr>
          <a:xfrm>
            <a:off x="6395248" y="4617454"/>
            <a:ext cx="386552" cy="4879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39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856F048B-F1D3-7EA0-5516-9A20F4583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79DE46C-0FFE-4869-8FE3-B1DE02BA1038}" type="slidenum">
              <a:rPr lang="th-TH" smtClean="0"/>
              <a:t>18</a:t>
            </a:fld>
            <a:endParaRPr lang="th-TH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7A74EFE-5473-C3D3-693F-B0AC201FE0A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25425" y="1237165"/>
            <a:ext cx="8461375" cy="76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42900" indent="-342900" eaLnBrk="0" hangingPunct="0"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69863" indent="-168275" eaLnBrk="0" hangingPunct="0"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05300" algn="l"/>
                <a:tab pos="64579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588" lvl="1" indent="0" eaLnBrk="1" hangingPunct="1">
              <a:lnSpc>
                <a:spcPct val="150000"/>
              </a:lnSpc>
              <a:spcBef>
                <a:spcPct val="30000"/>
              </a:spcBef>
              <a:buClr>
                <a:schemeClr val="folHlink"/>
              </a:buClr>
              <a:buSzPct val="110000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Click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          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hàng.</a:t>
            </a:r>
          </a:p>
          <a:p>
            <a:pPr marL="1588" lvl="1" indent="0" eaLnBrk="1" hangingPunct="1">
              <a:lnSpc>
                <a:spcPct val="150000"/>
              </a:lnSpc>
              <a:spcBef>
                <a:spcPct val="30000"/>
              </a:spcBef>
              <a:buClr>
                <a:schemeClr val="folHlink"/>
              </a:buClr>
              <a:buSzPct val="110000"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 Đơn hàng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B3E4AD-AC7E-35B9-E3FC-165DF493E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2096324"/>
            <a:ext cx="8308975" cy="32505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C2B0846-4C34-DB02-CABB-054B9C28E544}"/>
              </a:ext>
            </a:extLst>
          </p:cNvPr>
          <p:cNvSpPr/>
          <p:nvPr/>
        </p:nvSpPr>
        <p:spPr>
          <a:xfrm>
            <a:off x="7396264" y="4495800"/>
            <a:ext cx="376136" cy="365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184FA099-5E91-C66F-9075-A50D194EDC24}"/>
              </a:ext>
            </a:extLst>
          </p:cNvPr>
          <p:cNvSpPr/>
          <p:nvPr/>
        </p:nvSpPr>
        <p:spPr>
          <a:xfrm>
            <a:off x="7401128" y="3673682"/>
            <a:ext cx="299936" cy="7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55FAB3-26C5-B391-4803-8DF4C9193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2" y="769106"/>
            <a:ext cx="285750" cy="3333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7FEC2A8-EABC-CDE4-9852-68829A8D9FFE}"/>
              </a:ext>
            </a:extLst>
          </p:cNvPr>
          <p:cNvSpPr txBox="1"/>
          <p:nvPr/>
        </p:nvSpPr>
        <p:spPr>
          <a:xfrm>
            <a:off x="685800" y="769106"/>
            <a:ext cx="2092257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Xem chi </a:t>
            </a:r>
            <a:r>
              <a:rPr lang="en-US" sz="1400" b="1" dirty="0" err="1"/>
              <a:t>tiết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B84FCE-F005-551E-E24B-FFFA6A618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07188"/>
            <a:ext cx="28575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94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990361-E44C-278A-81B5-CA9D5A3B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79DE46C-0FFE-4869-8FE3-B1DE02BA1038}" type="slidenum">
              <a:rPr lang="th-TH" smtClean="0"/>
              <a:t>19</a:t>
            </a:fld>
            <a:endParaRPr lang="th-T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567D7-3203-9A9D-4F3F-CB7BCAF06285}"/>
              </a:ext>
            </a:extLst>
          </p:cNvPr>
          <p:cNvSpPr/>
          <p:nvPr/>
        </p:nvSpPr>
        <p:spPr>
          <a:xfrm>
            <a:off x="308042" y="666650"/>
            <a:ext cx="7467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Sau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đơn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thao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tác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1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1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SO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C3382-4739-3830-A751-1F4B77A54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6" y="1497689"/>
            <a:ext cx="8305799" cy="29219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D74844-B24F-79E7-B11E-48572B1C04BB}"/>
              </a:ext>
            </a:extLst>
          </p:cNvPr>
          <p:cNvSpPr txBox="1"/>
          <p:nvPr/>
        </p:nvSpPr>
        <p:spPr>
          <a:xfrm>
            <a:off x="5402397" y="4436986"/>
            <a:ext cx="2971800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Chọn</a:t>
            </a:r>
            <a:r>
              <a:rPr lang="en-US" sz="12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xuất</a:t>
            </a:r>
            <a:r>
              <a:rPr lang="en-US" sz="1200" b="1" dirty="0">
                <a:solidFill>
                  <a:srgbClr val="002060"/>
                </a:solidFill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hàng</a:t>
            </a:r>
            <a:r>
              <a:rPr lang="en-US" sz="1200" b="1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ra</a:t>
            </a:r>
            <a:r>
              <a:rPr lang="en-US" sz="1200" b="1" dirty="0">
                <a:solidFill>
                  <a:srgbClr val="002060"/>
                </a:solidFill>
                <a:highlight>
                  <a:srgbClr val="FFFF00"/>
                </a:highlight>
              </a:rPr>
              <a:t> file Excel / PDF </a:t>
            </a:r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hoặc</a:t>
            </a:r>
            <a:r>
              <a:rPr lang="en-US" sz="1200" b="1" dirty="0">
                <a:solidFill>
                  <a:srgbClr val="002060"/>
                </a:solidFill>
                <a:highlight>
                  <a:srgbClr val="FFFF00"/>
                </a:highlight>
              </a:rPr>
              <a:t> in đơn </a:t>
            </a:r>
            <a:r>
              <a:rPr lang="en-US" sz="12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hàng</a:t>
            </a:r>
            <a:endParaRPr lang="en-US" sz="1200" b="1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540182-F5A2-7B27-8C98-82CE21949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26" y="4372091"/>
            <a:ext cx="5307149" cy="2028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BC1BF39-9665-C9E8-96E4-2A3A50983D01}"/>
              </a:ext>
            </a:extLst>
          </p:cNvPr>
          <p:cNvSpPr/>
          <p:nvPr/>
        </p:nvSpPr>
        <p:spPr>
          <a:xfrm>
            <a:off x="2438400" y="4419600"/>
            <a:ext cx="2133600" cy="533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F74CCA1-19BB-795E-707F-35B6C16597EC}"/>
              </a:ext>
            </a:extLst>
          </p:cNvPr>
          <p:cNvSpPr/>
          <p:nvPr/>
        </p:nvSpPr>
        <p:spPr>
          <a:xfrm>
            <a:off x="4648200" y="4446127"/>
            <a:ext cx="582749" cy="41155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D7B614-A13A-1C4D-66EE-18E6A65A1412}"/>
              </a:ext>
            </a:extLst>
          </p:cNvPr>
          <p:cNvSpPr txBox="1"/>
          <p:nvPr/>
        </p:nvSpPr>
        <p:spPr>
          <a:xfrm>
            <a:off x="270753" y="5668116"/>
            <a:ext cx="2971800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Xác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nhận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hoặ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hủy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trực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tiếp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99D46C-339B-3ADE-41BF-0252581D0CEC}"/>
              </a:ext>
            </a:extLst>
          </p:cNvPr>
          <p:cNvSpPr/>
          <p:nvPr/>
        </p:nvSpPr>
        <p:spPr>
          <a:xfrm>
            <a:off x="270753" y="4401118"/>
            <a:ext cx="2133600" cy="5334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26F279F-9BC3-E021-DCAA-6D83B9E8C503}"/>
              </a:ext>
            </a:extLst>
          </p:cNvPr>
          <p:cNvSpPr/>
          <p:nvPr/>
        </p:nvSpPr>
        <p:spPr>
          <a:xfrm rot="5400000">
            <a:off x="1251955" y="5104782"/>
            <a:ext cx="582749" cy="41155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8CE13B-5E34-406F-DECB-B3A7214E50F1}"/>
              </a:ext>
            </a:extLst>
          </p:cNvPr>
          <p:cNvSpPr/>
          <p:nvPr/>
        </p:nvSpPr>
        <p:spPr>
          <a:xfrm>
            <a:off x="3350771" y="1471496"/>
            <a:ext cx="2064596" cy="4088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5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E46C-0FFE-4869-8FE3-B1DE02BA1038}" type="slidenum">
              <a:rPr lang="th-TH" sz="1600" smtClean="0"/>
              <a:t>2</a:t>
            </a:fld>
            <a:endParaRPr lang="th-TH" sz="1600"/>
          </a:p>
        </p:txBody>
      </p:sp>
      <p:sp>
        <p:nvSpPr>
          <p:cNvPr id="3" name="Rectangle 2"/>
          <p:cNvSpPr/>
          <p:nvPr/>
        </p:nvSpPr>
        <p:spPr>
          <a:xfrm>
            <a:off x="318052" y="21866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Đăng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Supplier Portal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06680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https://supplier.mmvietnam.com/ 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762000"/>
            <a:ext cx="57741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link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đăng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Supplier Portal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1427202"/>
            <a:ext cx="71052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account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password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nhấn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“Đăng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tiến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A8D862-37CC-4ED3-B095-E566C4FDA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55140"/>
            <a:ext cx="8077200" cy="389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A0A677-D275-FCBF-02F7-A76467CA9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66750"/>
            <a:ext cx="285750" cy="342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59FBE-5C42-A86F-7974-2508C19F73CB}"/>
              </a:ext>
            </a:extLst>
          </p:cNvPr>
          <p:cNvSpPr txBox="1"/>
          <p:nvPr/>
        </p:nvSpPr>
        <p:spPr>
          <a:xfrm>
            <a:off x="666750" y="684311"/>
            <a:ext cx="748665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Xem </a:t>
            </a:r>
            <a:r>
              <a:rPr lang="en-US" sz="1400" b="1" dirty="0" err="1"/>
              <a:t>lịch</a:t>
            </a:r>
            <a:r>
              <a:rPr lang="en-US" sz="1400" b="1" dirty="0"/>
              <a:t> </a:t>
            </a:r>
            <a:r>
              <a:rPr lang="en-US" sz="1400" b="1" dirty="0" err="1"/>
              <a:t>sử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tác: 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</a:t>
            </a:r>
            <a:r>
              <a:rPr lang="en-US" sz="1400" b="1" dirty="0" err="1"/>
              <a:t>các</a:t>
            </a:r>
            <a:r>
              <a:rPr lang="en-US" sz="1400" b="1" dirty="0"/>
              <a:t> action </a:t>
            </a:r>
            <a:r>
              <a:rPr lang="en-US" sz="1400" b="1" dirty="0" err="1"/>
              <a:t>lên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/ </a:t>
            </a:r>
            <a:r>
              <a:rPr lang="en-US" sz="1400" b="1" dirty="0" err="1"/>
              <a:t>người</a:t>
            </a:r>
            <a:r>
              <a:rPr lang="en-US" sz="1400" b="1" dirty="0"/>
              <a:t> action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khoản</a:t>
            </a:r>
            <a:r>
              <a:rPr lang="en-US" sz="1400" b="1" dirty="0"/>
              <a:t> </a:t>
            </a:r>
            <a:r>
              <a:rPr lang="en-US" sz="1400" b="1" dirty="0" err="1"/>
              <a:t>thời</a:t>
            </a:r>
            <a:r>
              <a:rPr lang="en-US" sz="1400" b="1" dirty="0"/>
              <a:t> </a:t>
            </a:r>
            <a:r>
              <a:rPr lang="en-US" sz="1400" b="1" dirty="0" err="1"/>
              <a:t>gian</a:t>
            </a:r>
            <a:r>
              <a:rPr lang="en-US" sz="1400" b="1" dirty="0"/>
              <a:t> action ở Tab “</a:t>
            </a:r>
            <a:r>
              <a:rPr lang="en-US" sz="1400" b="1" u="sng" dirty="0" err="1">
                <a:solidFill>
                  <a:srgbClr val="FF0000"/>
                </a:solidFill>
              </a:rPr>
              <a:t>Lịch</a:t>
            </a:r>
            <a:r>
              <a:rPr lang="en-US" sz="1400" b="1" u="sng" dirty="0">
                <a:solidFill>
                  <a:srgbClr val="FF0000"/>
                </a:solidFill>
              </a:rPr>
              <a:t> </a:t>
            </a:r>
            <a:r>
              <a:rPr lang="en-US" sz="1400" b="1" u="sng" dirty="0" err="1">
                <a:solidFill>
                  <a:srgbClr val="FF0000"/>
                </a:solidFill>
              </a:rPr>
              <a:t>sử</a:t>
            </a:r>
            <a:r>
              <a:rPr lang="en-US" sz="1400" b="1" u="sng" dirty="0">
                <a:solidFill>
                  <a:srgbClr val="FF0000"/>
                </a:solidFill>
              </a:rPr>
              <a:t> </a:t>
            </a:r>
            <a:r>
              <a:rPr lang="en-US" sz="1400" b="1" u="sng" dirty="0" err="1">
                <a:solidFill>
                  <a:srgbClr val="FF0000"/>
                </a:solidFill>
              </a:rPr>
              <a:t>hành</a:t>
            </a:r>
            <a:r>
              <a:rPr lang="en-US" sz="1400" b="1" u="sng" dirty="0">
                <a:solidFill>
                  <a:srgbClr val="FF0000"/>
                </a:solidFill>
              </a:rPr>
              <a:t> </a:t>
            </a:r>
            <a:r>
              <a:rPr lang="en-US" sz="1400" b="1" u="sng" dirty="0" err="1">
                <a:solidFill>
                  <a:srgbClr val="FF0000"/>
                </a:solidFill>
              </a:rPr>
              <a:t>động</a:t>
            </a:r>
            <a:r>
              <a:rPr lang="en-US" sz="1400" b="1" dirty="0"/>
              <a:t>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53D9E1-9AC7-6581-0487-9CB647AF3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6934200" cy="5205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8C9CE3-E7A8-34AC-A1DA-96C0839AAB3C}"/>
              </a:ext>
            </a:extLst>
          </p:cNvPr>
          <p:cNvSpPr txBox="1"/>
          <p:nvPr/>
        </p:nvSpPr>
        <p:spPr>
          <a:xfrm>
            <a:off x="76200" y="4800600"/>
            <a:ext cx="3019425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xem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lựa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chọn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các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action ở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mục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này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49D80A-CFEB-DD32-1B9F-43ABF2090511}"/>
              </a:ext>
            </a:extLst>
          </p:cNvPr>
          <p:cNvSpPr/>
          <p:nvPr/>
        </p:nvSpPr>
        <p:spPr>
          <a:xfrm>
            <a:off x="514350" y="2838450"/>
            <a:ext cx="1600200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41EBF4-2A6D-AF17-B1C0-60CA08B02C89}"/>
              </a:ext>
            </a:extLst>
          </p:cNvPr>
          <p:cNvSpPr/>
          <p:nvPr/>
        </p:nvSpPr>
        <p:spPr>
          <a:xfrm>
            <a:off x="590550" y="2257425"/>
            <a:ext cx="1847850" cy="340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312787-809A-9214-1B98-1737BA101A2A}"/>
              </a:ext>
            </a:extLst>
          </p:cNvPr>
          <p:cNvSpPr/>
          <p:nvPr/>
        </p:nvSpPr>
        <p:spPr>
          <a:xfrm>
            <a:off x="2247900" y="2838450"/>
            <a:ext cx="1485900" cy="590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138440-0FBD-2A2C-3B69-40667EA09909}"/>
              </a:ext>
            </a:extLst>
          </p:cNvPr>
          <p:cNvSpPr txBox="1"/>
          <p:nvPr/>
        </p:nvSpPr>
        <p:spPr>
          <a:xfrm>
            <a:off x="2266951" y="3960256"/>
            <a:ext cx="2305050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xem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ai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đã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action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người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38F292-9EDB-28C2-502A-D1F882771F64}"/>
              </a:ext>
            </a:extLst>
          </p:cNvPr>
          <p:cNvSpPr/>
          <p:nvPr/>
        </p:nvSpPr>
        <p:spPr>
          <a:xfrm>
            <a:off x="3838574" y="2827853"/>
            <a:ext cx="2105025" cy="590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A6681-7593-295A-B3DE-E07F1BC86825}"/>
              </a:ext>
            </a:extLst>
          </p:cNvPr>
          <p:cNvSpPr txBox="1"/>
          <p:nvPr/>
        </p:nvSpPr>
        <p:spPr>
          <a:xfrm>
            <a:off x="6696074" y="2838450"/>
            <a:ext cx="2305050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Phần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giai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đoạn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muốn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tìm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F43FBCE-99BA-A9DB-C3E3-5D4B4170886E}"/>
              </a:ext>
            </a:extLst>
          </p:cNvPr>
          <p:cNvSpPr/>
          <p:nvPr/>
        </p:nvSpPr>
        <p:spPr>
          <a:xfrm rot="5400000">
            <a:off x="1679332" y="1492607"/>
            <a:ext cx="870436" cy="411554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34F2E2F-336C-4D3C-6629-07863CA9CBA5}"/>
              </a:ext>
            </a:extLst>
          </p:cNvPr>
          <p:cNvSpPr/>
          <p:nvPr/>
        </p:nvSpPr>
        <p:spPr>
          <a:xfrm rot="5400000">
            <a:off x="950498" y="4301436"/>
            <a:ext cx="491757" cy="411554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EB9316D-4BA6-06A0-4CA8-269A1CA7340C}"/>
              </a:ext>
            </a:extLst>
          </p:cNvPr>
          <p:cNvSpPr/>
          <p:nvPr/>
        </p:nvSpPr>
        <p:spPr>
          <a:xfrm rot="5400000">
            <a:off x="2724395" y="3457821"/>
            <a:ext cx="330905" cy="411554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69DAA43-E7D4-E237-CB64-681AD5B712B9}"/>
              </a:ext>
            </a:extLst>
          </p:cNvPr>
          <p:cNvSpPr/>
          <p:nvPr/>
        </p:nvSpPr>
        <p:spPr>
          <a:xfrm>
            <a:off x="6154383" y="2927948"/>
            <a:ext cx="330905" cy="411554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AC1254-9B7E-B8CC-94DF-47C362B9D92A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</p:spTree>
    <p:extLst>
      <p:ext uri="{BB962C8B-B14F-4D97-AF65-F5344CB8AC3E}">
        <p14:creationId xmlns:p14="http://schemas.microsoft.com/office/powerpoint/2010/main" val="199872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93E45-61D8-D8E1-47CD-0558DB1C11FA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2EE24C-E7C3-1054-C630-B8AF9E393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66750"/>
            <a:ext cx="285750" cy="342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380043-FB13-DA6B-5B55-5915C2CABC0C}"/>
              </a:ext>
            </a:extLst>
          </p:cNvPr>
          <p:cNvSpPr txBox="1"/>
          <p:nvPr/>
        </p:nvSpPr>
        <p:spPr>
          <a:xfrm>
            <a:off x="666750" y="684311"/>
            <a:ext cx="748665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Xem </a:t>
            </a:r>
            <a:r>
              <a:rPr lang="en-US" sz="1400" b="1" dirty="0" err="1"/>
              <a:t>lịch</a:t>
            </a:r>
            <a:r>
              <a:rPr lang="en-US" sz="1400" b="1" dirty="0"/>
              <a:t> </a:t>
            </a:r>
            <a:r>
              <a:rPr lang="en-US" sz="1400" b="1" dirty="0" err="1"/>
              <a:t>sử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tác: </a:t>
            </a:r>
            <a:r>
              <a:rPr lang="en-US" sz="1400" b="1" dirty="0" err="1"/>
              <a:t>NCCcũng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</a:t>
            </a:r>
            <a:r>
              <a:rPr lang="en-US" sz="1400" b="1" dirty="0" err="1"/>
              <a:t>được</a:t>
            </a:r>
            <a:r>
              <a:rPr lang="en-US" sz="1400" b="1" dirty="0"/>
              <a:t> </a:t>
            </a:r>
            <a:r>
              <a:rPr lang="en-US" sz="1400" b="1" dirty="0" err="1"/>
              <a:t>nội</a:t>
            </a:r>
            <a:r>
              <a:rPr lang="en-US" sz="1400" b="1" dirty="0"/>
              <a:t> dung email 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tự</a:t>
            </a:r>
            <a:r>
              <a:rPr lang="en-US" sz="1400" b="1" dirty="0"/>
              <a:t> </a:t>
            </a:r>
            <a:r>
              <a:rPr lang="en-US" sz="1400" b="1" dirty="0" err="1"/>
              <a:t>động</a:t>
            </a:r>
            <a:r>
              <a:rPr lang="en-US" sz="1400" b="1" dirty="0"/>
              <a:t> </a:t>
            </a:r>
            <a:r>
              <a:rPr lang="en-US" sz="1400" b="1" dirty="0" err="1"/>
              <a:t>gửi</a:t>
            </a:r>
            <a:r>
              <a:rPr lang="en-US" sz="1400" b="1" dirty="0"/>
              <a:t> </a:t>
            </a:r>
            <a:r>
              <a:rPr lang="en-US" sz="1400" b="1" dirty="0" err="1"/>
              <a:t>đi</a:t>
            </a:r>
            <a:r>
              <a:rPr lang="en-US" sz="1400" b="1" dirty="0"/>
              <a:t>, </a:t>
            </a:r>
            <a:r>
              <a:rPr lang="en-US" sz="1400" b="1" dirty="0" err="1"/>
              <a:t>gửi</a:t>
            </a:r>
            <a:r>
              <a:rPr lang="en-US" sz="1400" b="1" dirty="0"/>
              <a:t> </a:t>
            </a:r>
            <a:r>
              <a:rPr lang="en-US" sz="1400" b="1" dirty="0" err="1"/>
              <a:t>đến</a:t>
            </a:r>
            <a:r>
              <a:rPr lang="en-US" sz="1400" b="1" dirty="0"/>
              <a:t> email </a:t>
            </a:r>
            <a:r>
              <a:rPr lang="en-US" sz="1400" b="1" dirty="0" err="1"/>
              <a:t>nào</a:t>
            </a:r>
            <a:r>
              <a:rPr lang="en-US" sz="1400" b="1" dirty="0"/>
              <a:t>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lúc</a:t>
            </a:r>
            <a:r>
              <a:rPr lang="en-US" sz="1400" b="1" dirty="0"/>
              <a:t> </a:t>
            </a:r>
            <a:r>
              <a:rPr lang="en-US" sz="1400" b="1" dirty="0" err="1"/>
              <a:t>nào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qua tab </a:t>
            </a:r>
            <a:r>
              <a:rPr lang="en-US" sz="1400" b="1" dirty="0" err="1"/>
              <a:t>bên</a:t>
            </a:r>
            <a:r>
              <a:rPr lang="en-US" sz="1400" b="1" dirty="0"/>
              <a:t> </a:t>
            </a:r>
            <a:r>
              <a:rPr lang="en-US" sz="1400" b="1" dirty="0" err="1"/>
              <a:t>cạnh</a:t>
            </a:r>
            <a:r>
              <a:rPr lang="en-US" sz="1400" b="1" dirty="0"/>
              <a:t> </a:t>
            </a:r>
            <a:r>
              <a:rPr lang="en-US" sz="1400" b="1" dirty="0" err="1"/>
              <a:t>là</a:t>
            </a:r>
            <a:r>
              <a:rPr lang="en-US" sz="1400" b="1" dirty="0"/>
              <a:t> “ </a:t>
            </a:r>
            <a:r>
              <a:rPr lang="en-US" sz="1400" b="1" u="sng" dirty="0">
                <a:solidFill>
                  <a:srgbClr val="FF0000"/>
                </a:solidFill>
              </a:rPr>
              <a:t>Thông </a:t>
            </a:r>
            <a:r>
              <a:rPr lang="en-US" sz="1400" b="1" u="sng" dirty="0" err="1">
                <a:solidFill>
                  <a:srgbClr val="FF0000"/>
                </a:solidFill>
              </a:rPr>
              <a:t>báo</a:t>
            </a:r>
            <a:r>
              <a:rPr lang="en-US" sz="1400" b="1" u="sng" dirty="0">
                <a:solidFill>
                  <a:srgbClr val="FF0000"/>
                </a:solidFill>
              </a:rPr>
              <a:t> email</a:t>
            </a:r>
            <a:r>
              <a:rPr lang="en-US" sz="1400" b="1" dirty="0"/>
              <a:t>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B03524-789A-EE20-14E7-804C6C860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57740"/>
            <a:ext cx="4724400" cy="4638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4274723E-0A64-0952-0557-AF55877B6E99}"/>
              </a:ext>
            </a:extLst>
          </p:cNvPr>
          <p:cNvSpPr/>
          <p:nvPr/>
        </p:nvSpPr>
        <p:spPr>
          <a:xfrm rot="7819925">
            <a:off x="3591678" y="1566088"/>
            <a:ext cx="1391009" cy="411554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4043B7-4665-ADD2-A29C-3EE834F7502F}"/>
              </a:ext>
            </a:extLst>
          </p:cNvPr>
          <p:cNvSpPr/>
          <p:nvPr/>
        </p:nvSpPr>
        <p:spPr>
          <a:xfrm>
            <a:off x="1963006" y="2387201"/>
            <a:ext cx="2437544" cy="4480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908043-D868-0D37-5AD3-B6029871FEFD}"/>
              </a:ext>
            </a:extLst>
          </p:cNvPr>
          <p:cNvSpPr/>
          <p:nvPr/>
        </p:nvSpPr>
        <p:spPr>
          <a:xfrm>
            <a:off x="2877601" y="4572000"/>
            <a:ext cx="20754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67B01F-239B-15D8-7514-1437BDAA0CFA}"/>
              </a:ext>
            </a:extLst>
          </p:cNvPr>
          <p:cNvSpPr/>
          <p:nvPr/>
        </p:nvSpPr>
        <p:spPr>
          <a:xfrm>
            <a:off x="337102" y="5419310"/>
            <a:ext cx="149169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B5F5F1-A176-A5D6-6BD3-DC32EA4145C9}"/>
              </a:ext>
            </a:extLst>
          </p:cNvPr>
          <p:cNvSpPr/>
          <p:nvPr/>
        </p:nvSpPr>
        <p:spPr>
          <a:xfrm>
            <a:off x="2971800" y="5400260"/>
            <a:ext cx="1015677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3327C0-9666-2085-AE6A-A127EF35F82B}"/>
              </a:ext>
            </a:extLst>
          </p:cNvPr>
          <p:cNvSpPr txBox="1"/>
          <p:nvPr/>
        </p:nvSpPr>
        <p:spPr>
          <a:xfrm>
            <a:off x="318052" y="4684696"/>
            <a:ext cx="1600201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Email nhận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88B15D-C797-7A1F-0D71-304642F3A783}"/>
              </a:ext>
            </a:extLst>
          </p:cNvPr>
          <p:cNvSpPr txBox="1"/>
          <p:nvPr/>
        </p:nvSpPr>
        <p:spPr>
          <a:xfrm>
            <a:off x="3000375" y="6281687"/>
            <a:ext cx="1089375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gửi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từ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FE289C-26E2-A7C5-51E1-B4A7837DD496}"/>
              </a:ext>
            </a:extLst>
          </p:cNvPr>
          <p:cNvSpPr txBox="1"/>
          <p:nvPr/>
        </p:nvSpPr>
        <p:spPr>
          <a:xfrm>
            <a:off x="228600" y="6267091"/>
            <a:ext cx="1600200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Thời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gian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email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gửi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A20A8C2-3332-5D85-678A-1E89F2D2351D}"/>
              </a:ext>
            </a:extLst>
          </p:cNvPr>
          <p:cNvSpPr/>
          <p:nvPr/>
        </p:nvSpPr>
        <p:spPr>
          <a:xfrm rot="5400000">
            <a:off x="3237760" y="5970667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3AFAF73A-6216-8B3F-A61C-2390A0EFAEEE}"/>
              </a:ext>
            </a:extLst>
          </p:cNvPr>
          <p:cNvSpPr/>
          <p:nvPr/>
        </p:nvSpPr>
        <p:spPr>
          <a:xfrm rot="10800000">
            <a:off x="2030179" y="4695110"/>
            <a:ext cx="735495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324E2A1-953D-5EED-FC54-4BBB9D829687}"/>
              </a:ext>
            </a:extLst>
          </p:cNvPr>
          <p:cNvSpPr/>
          <p:nvPr/>
        </p:nvSpPr>
        <p:spPr>
          <a:xfrm rot="5400000">
            <a:off x="826001" y="5989537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0A6B81-AB32-6A44-765F-C7C2BABD8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5875" y="1429165"/>
            <a:ext cx="3962400" cy="3781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12557BE-569B-CD3A-4558-BB07D26D9278}"/>
              </a:ext>
            </a:extLst>
          </p:cNvPr>
          <p:cNvSpPr txBox="1"/>
          <p:nvPr/>
        </p:nvSpPr>
        <p:spPr>
          <a:xfrm>
            <a:off x="5541175" y="5334000"/>
            <a:ext cx="2971800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Đây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phần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body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email, 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xem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lại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“Chi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tại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đây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3998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618139-2635-63B0-34C7-C8745FECD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79DE46C-0FFE-4869-8FE3-B1DE02BA1038}" type="slidenum">
              <a:rPr lang="th-TH" smtClean="0"/>
              <a:t>22</a:t>
            </a:fld>
            <a:endParaRPr lang="th-T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3440DD-9514-F2DE-1096-A3D23EDA2DCC}"/>
              </a:ext>
            </a:extLst>
          </p:cNvPr>
          <p:cNvSpPr/>
          <p:nvPr/>
        </p:nvSpPr>
        <p:spPr>
          <a:xfrm>
            <a:off x="381000" y="7620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Thao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hàng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AE7EF0-252D-9DFC-AEB2-5414C501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120009"/>
            <a:ext cx="8610600" cy="34519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EF1D7D-3A0B-7E4F-D866-60BA650C78EC}"/>
              </a:ext>
            </a:extLst>
          </p:cNvPr>
          <p:cNvSpPr txBox="1"/>
          <p:nvPr/>
        </p:nvSpPr>
        <p:spPr>
          <a:xfrm>
            <a:off x="76200" y="4940955"/>
            <a:ext cx="2819400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tick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nhiều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trên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C1F0F9-84AA-CD98-2608-C992C9F7FDC5}"/>
              </a:ext>
            </a:extLst>
          </p:cNvPr>
          <p:cNvSpPr txBox="1"/>
          <p:nvPr/>
        </p:nvSpPr>
        <p:spPr>
          <a:xfrm>
            <a:off x="5486400" y="3429000"/>
            <a:ext cx="3276600" cy="584775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Có</a:t>
            </a:r>
            <a:r>
              <a:rPr lang="en-US" sz="1600" b="1" dirty="0"/>
              <a:t> </a:t>
            </a:r>
            <a:r>
              <a:rPr lang="en-US" sz="1600" b="1" dirty="0" err="1"/>
              <a:t>thể</a:t>
            </a:r>
            <a:r>
              <a:rPr lang="en-US" sz="1600" b="1" dirty="0"/>
              <a:t> </a:t>
            </a:r>
            <a:r>
              <a:rPr lang="en-US" sz="1600" b="1" dirty="0" err="1"/>
              <a:t>chọn</a:t>
            </a:r>
            <a:r>
              <a:rPr lang="en-US" sz="1600" b="1" dirty="0"/>
              <a:t> </a:t>
            </a:r>
            <a:r>
              <a:rPr lang="en-US" sz="1600" b="1" dirty="0" err="1"/>
              <a:t>xuất</a:t>
            </a:r>
            <a:r>
              <a:rPr lang="en-US" sz="1600" b="1" dirty="0"/>
              <a:t> </a:t>
            </a:r>
            <a:r>
              <a:rPr lang="en-US" sz="1600" b="1" dirty="0" err="1"/>
              <a:t>báo</a:t>
            </a:r>
            <a:r>
              <a:rPr lang="en-US" sz="1600" b="1" dirty="0"/>
              <a:t> </a:t>
            </a:r>
            <a:r>
              <a:rPr lang="en-US" sz="1600" b="1" dirty="0" err="1"/>
              <a:t>cáo</a:t>
            </a:r>
            <a:r>
              <a:rPr lang="en-US" sz="1600" b="1" dirty="0"/>
              <a:t> </a:t>
            </a:r>
            <a:r>
              <a:rPr lang="en-US" sz="1600" b="1" dirty="0" err="1"/>
              <a:t>cùng</a:t>
            </a:r>
            <a:r>
              <a:rPr lang="en-US" sz="1600" b="1" dirty="0"/>
              <a:t> </a:t>
            </a:r>
            <a:r>
              <a:rPr lang="en-US" sz="1600" b="1" dirty="0" err="1"/>
              <a:t>lúc</a:t>
            </a:r>
            <a:r>
              <a:rPr lang="en-US" sz="1600" b="1" dirty="0"/>
              <a:t> </a:t>
            </a:r>
            <a:r>
              <a:rPr lang="en-US" sz="1600" b="1" dirty="0" err="1"/>
              <a:t>hoặc</a:t>
            </a:r>
            <a:r>
              <a:rPr lang="en-US" sz="1600" b="1" dirty="0"/>
              <a:t> “</a:t>
            </a:r>
            <a:r>
              <a:rPr lang="en-US" sz="1600" b="1" dirty="0" err="1"/>
              <a:t>xác</a:t>
            </a:r>
            <a:r>
              <a:rPr lang="en-US" sz="1600" b="1" dirty="0"/>
              <a:t> nhận đơn </a:t>
            </a:r>
            <a:r>
              <a:rPr lang="en-US" sz="1600" b="1" dirty="0" err="1"/>
              <a:t>hàng</a:t>
            </a:r>
            <a:r>
              <a:rPr lang="en-US" sz="1600" b="1" dirty="0"/>
              <a:t>” </a:t>
            </a:r>
            <a:r>
              <a:rPr lang="en-US" sz="1600" b="1" dirty="0" err="1"/>
              <a:t>cùng</a:t>
            </a:r>
            <a:r>
              <a:rPr lang="en-US" sz="1600" b="1" dirty="0"/>
              <a:t> </a:t>
            </a:r>
            <a:r>
              <a:rPr lang="en-US" sz="1600" b="1" dirty="0" err="1"/>
              <a:t>lúc</a:t>
            </a:r>
            <a:r>
              <a:rPr lang="en-US" sz="1400" b="1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E74544-A5D9-B668-9C68-1DF8080F9CBA}"/>
              </a:ext>
            </a:extLst>
          </p:cNvPr>
          <p:cNvSpPr/>
          <p:nvPr/>
        </p:nvSpPr>
        <p:spPr>
          <a:xfrm>
            <a:off x="5796813" y="2378738"/>
            <a:ext cx="2455485" cy="3161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E3EE30-F412-A69F-D9E8-EF09415AB323}"/>
              </a:ext>
            </a:extLst>
          </p:cNvPr>
          <p:cNvSpPr/>
          <p:nvPr/>
        </p:nvSpPr>
        <p:spPr>
          <a:xfrm>
            <a:off x="569817" y="2684719"/>
            <a:ext cx="321885" cy="1582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E0F9ED5-C815-D2EA-4922-9A718A2FDE6C}"/>
              </a:ext>
            </a:extLst>
          </p:cNvPr>
          <p:cNvSpPr/>
          <p:nvPr/>
        </p:nvSpPr>
        <p:spPr>
          <a:xfrm rot="5400000">
            <a:off x="489637" y="4457776"/>
            <a:ext cx="482243" cy="3767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28BFF69-F294-900D-63FB-8B9002CBC05E}"/>
              </a:ext>
            </a:extLst>
          </p:cNvPr>
          <p:cNvSpPr/>
          <p:nvPr/>
        </p:nvSpPr>
        <p:spPr>
          <a:xfrm rot="5400000">
            <a:off x="6734608" y="2867645"/>
            <a:ext cx="579891" cy="3767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55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17326B-DE03-CD38-9C4E-0BB9131F0ECF}"/>
              </a:ext>
            </a:extLst>
          </p:cNvPr>
          <p:cNvSpPr/>
          <p:nvPr/>
        </p:nvSpPr>
        <p:spPr>
          <a:xfrm>
            <a:off x="304800" y="990600"/>
            <a:ext cx="7848600" cy="122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30000"/>
              </a:spcBef>
              <a:buSzPct val="110000"/>
              <a:buFont typeface="Wingdings" panose="05000000000000000000" pitchFamily="2" charset="2"/>
              <a:buChar char="§"/>
            </a:pP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Xem nhiều đơn hàng trong một trang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Chọn vào ô “Số trang” ở cuối trang, click vào số lượng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 muốn xem.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30000"/>
              </a:spcBef>
              <a:buSzPct val="110000"/>
              <a:buFont typeface="Wingdings" panose="05000000000000000000" pitchFamily="2" charset="2"/>
              <a:buChar char="§"/>
            </a:pP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Xem các đơn hàng ở trang tiếp theo thì click vào ô “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rang” (số 1, 2, 3, 4, 5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...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90FC36-D905-94FD-0D6F-CE4437A98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79" y="2785970"/>
            <a:ext cx="8842443" cy="22004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4D7C10-B9A1-9CA0-F499-A7F1743FA8DC}"/>
              </a:ext>
            </a:extLst>
          </p:cNvPr>
          <p:cNvSpPr/>
          <p:nvPr/>
        </p:nvSpPr>
        <p:spPr>
          <a:xfrm>
            <a:off x="150778" y="2743200"/>
            <a:ext cx="2059022" cy="167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EBF51E-347B-BFB9-C352-9FADAF104CD9}"/>
              </a:ext>
            </a:extLst>
          </p:cNvPr>
          <p:cNvSpPr/>
          <p:nvPr/>
        </p:nvSpPr>
        <p:spPr>
          <a:xfrm>
            <a:off x="7239000" y="3976990"/>
            <a:ext cx="1742872" cy="5950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97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227567-F3C7-E382-D744-84AE999D883B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F2D59-681D-A747-CC79-298EED233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4" y="1545133"/>
            <a:ext cx="2272748" cy="273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40DF3B-8A35-AC98-DAA3-C9ECE19B555B}"/>
              </a:ext>
            </a:extLst>
          </p:cNvPr>
          <p:cNvSpPr/>
          <p:nvPr/>
        </p:nvSpPr>
        <p:spPr>
          <a:xfrm>
            <a:off x="373858" y="2916732"/>
            <a:ext cx="1905000" cy="528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EC896-E1FB-4129-BE4E-B08ACE24270C}"/>
              </a:ext>
            </a:extLst>
          </p:cNvPr>
          <p:cNvSpPr txBox="1"/>
          <p:nvPr/>
        </p:nvSpPr>
        <p:spPr>
          <a:xfrm>
            <a:off x="299004" y="803762"/>
            <a:ext cx="864414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 </a:t>
            </a:r>
            <a:r>
              <a:rPr lang="en-US" sz="1400" b="1" dirty="0" err="1"/>
              <a:t>giống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“Đơn </a:t>
            </a:r>
            <a:r>
              <a:rPr lang="en-US" sz="1400" b="1" dirty="0" err="1"/>
              <a:t>đặt</a:t>
            </a:r>
            <a:r>
              <a:rPr lang="en-US" sz="1400" b="1" dirty="0"/>
              <a:t> </a:t>
            </a:r>
            <a:r>
              <a:rPr lang="en-US" sz="1400" b="1" dirty="0" err="1"/>
              <a:t>hàng</a:t>
            </a:r>
            <a:r>
              <a:rPr lang="en-US" sz="1400" b="1" dirty="0"/>
              <a:t>” </a:t>
            </a:r>
            <a:r>
              <a:rPr lang="en-US" sz="1400" b="1" dirty="0" err="1"/>
              <a:t>trước</a:t>
            </a:r>
            <a:r>
              <a:rPr lang="en-US" sz="1400" b="1" dirty="0"/>
              <a:t> </a:t>
            </a:r>
            <a:r>
              <a:rPr lang="en-US" sz="1400" b="1" dirty="0" err="1"/>
              <a:t>đó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đơn </a:t>
            </a:r>
            <a:r>
              <a:rPr lang="en-US" sz="1400" b="1" dirty="0" err="1"/>
              <a:t>hàng</a:t>
            </a:r>
            <a:r>
              <a:rPr lang="en-US" sz="1400" b="1" dirty="0"/>
              <a:t>, </a:t>
            </a:r>
            <a:r>
              <a:rPr lang="en-US" sz="1400" b="1" dirty="0" err="1"/>
              <a:t>tuy</a:t>
            </a:r>
            <a:r>
              <a:rPr lang="en-US" sz="1400" b="1" dirty="0"/>
              <a:t> </a:t>
            </a:r>
            <a:r>
              <a:rPr lang="en-US" sz="1400" b="1" dirty="0" err="1"/>
              <a:t>nhiên</a:t>
            </a:r>
            <a:r>
              <a:rPr lang="en-US" sz="1400" b="1" dirty="0"/>
              <a:t> </a:t>
            </a:r>
            <a:r>
              <a:rPr lang="en-US" sz="1400" b="1" dirty="0" err="1"/>
              <a:t>vì</a:t>
            </a:r>
            <a:r>
              <a:rPr lang="en-US" sz="1400" b="1" dirty="0"/>
              <a:t> </a:t>
            </a:r>
            <a:r>
              <a:rPr lang="en-US" sz="1400" b="1" dirty="0" err="1"/>
              <a:t>là</a:t>
            </a:r>
            <a:r>
              <a:rPr lang="en-US" sz="1400" b="1" dirty="0"/>
              <a:t> “Đơn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trả</a:t>
            </a:r>
            <a:r>
              <a:rPr lang="en-US" sz="1400" b="1" dirty="0"/>
              <a:t>” </a:t>
            </a:r>
            <a:r>
              <a:rPr lang="en-US" sz="1400" b="1" dirty="0" err="1"/>
              <a:t>nên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một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thay</a:t>
            </a:r>
            <a:r>
              <a:rPr lang="en-US" sz="1400" b="1" dirty="0"/>
              <a:t> </a:t>
            </a:r>
            <a:r>
              <a:rPr lang="en-US" sz="1400" b="1" dirty="0" err="1"/>
              <a:t>đổi</a:t>
            </a:r>
            <a:r>
              <a:rPr lang="en-US" sz="1400" b="1" dirty="0"/>
              <a:t> so </a:t>
            </a:r>
            <a:r>
              <a:rPr lang="en-US" sz="1400" b="1" dirty="0" err="1"/>
              <a:t>với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“Đơn </a:t>
            </a:r>
            <a:r>
              <a:rPr lang="en-US" sz="1400" b="1" dirty="0" err="1"/>
              <a:t>đặt</a:t>
            </a:r>
            <a:r>
              <a:rPr lang="en-US" sz="1400" b="1" dirty="0"/>
              <a:t> </a:t>
            </a:r>
            <a:r>
              <a:rPr lang="en-US" sz="1400" b="1" dirty="0" err="1"/>
              <a:t>hàng</a:t>
            </a:r>
            <a:r>
              <a:rPr lang="en-US" sz="1400" b="1" dirty="0"/>
              <a:t>”.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7735E8-0BF5-87ED-331B-9F90F90AF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273" y="1524000"/>
            <a:ext cx="6279875" cy="403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E2CAA0-61D0-054F-8A4C-F73334A43701}"/>
              </a:ext>
            </a:extLst>
          </p:cNvPr>
          <p:cNvSpPr txBox="1"/>
          <p:nvPr/>
        </p:nvSpPr>
        <p:spPr>
          <a:xfrm>
            <a:off x="2691848" y="5691633"/>
            <a:ext cx="6270350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Hình</a:t>
            </a:r>
            <a:r>
              <a:rPr lang="en-US" sz="1200" b="1" dirty="0"/>
              <a:t> </a:t>
            </a:r>
            <a:r>
              <a:rPr lang="en-US" sz="1200" b="1" dirty="0" err="1"/>
              <a:t>ảnh</a:t>
            </a:r>
            <a:r>
              <a:rPr lang="en-US" sz="1200" b="1" dirty="0"/>
              <a:t>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trên</a:t>
            </a:r>
            <a:r>
              <a:rPr lang="en-US" sz="1200" b="1" dirty="0"/>
              <a:t> </a:t>
            </a:r>
            <a:r>
              <a:rPr lang="en-US" sz="1200" b="1" dirty="0" err="1"/>
              <a:t>là</a:t>
            </a:r>
            <a:r>
              <a:rPr lang="en-US" sz="1200" b="1" dirty="0"/>
              <a:t> </a:t>
            </a:r>
            <a:r>
              <a:rPr lang="en-US" sz="1200" b="1" dirty="0" err="1"/>
              <a:t>giao</a:t>
            </a:r>
            <a:r>
              <a:rPr lang="en-US" sz="1200" b="1" dirty="0"/>
              <a:t> </a:t>
            </a:r>
            <a:r>
              <a:rPr lang="en-US" sz="1200" b="1" dirty="0" err="1"/>
              <a:t>diện</a:t>
            </a:r>
            <a:r>
              <a:rPr lang="en-US" sz="1200" b="1" dirty="0"/>
              <a:t> </a:t>
            </a:r>
            <a:r>
              <a:rPr lang="en-US" sz="1200" b="1" dirty="0" err="1"/>
              <a:t>của</a:t>
            </a:r>
            <a:r>
              <a:rPr lang="en-US" sz="1200" b="1" dirty="0"/>
              <a:t> “Đơn </a:t>
            </a:r>
            <a:r>
              <a:rPr lang="en-US" sz="1200" b="1" dirty="0" err="1"/>
              <a:t>hàng</a:t>
            </a:r>
            <a:r>
              <a:rPr lang="en-US" sz="1200" b="1" dirty="0"/>
              <a:t> </a:t>
            </a:r>
            <a:r>
              <a:rPr lang="en-US" sz="1200" b="1" dirty="0" err="1"/>
              <a:t>trả</a:t>
            </a:r>
            <a:r>
              <a:rPr lang="en-US" sz="1200" b="1" dirty="0"/>
              <a:t>”, </a:t>
            </a:r>
            <a:r>
              <a:rPr lang="en-US" sz="1200" b="1" dirty="0" err="1"/>
              <a:t>mọi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đơn </a:t>
            </a:r>
            <a:r>
              <a:rPr lang="en-US" sz="1200" b="1" dirty="0" err="1"/>
              <a:t>đều</a:t>
            </a:r>
            <a:r>
              <a:rPr lang="en-US" sz="1200" b="1" dirty="0"/>
              <a:t> </a:t>
            </a:r>
            <a:r>
              <a:rPr lang="en-US" sz="1200" b="1" dirty="0" err="1"/>
              <a:t>giống</a:t>
            </a:r>
            <a:r>
              <a:rPr lang="en-US" sz="1200" b="1" dirty="0"/>
              <a:t> </a:t>
            </a:r>
            <a:r>
              <a:rPr lang="en-US" sz="1200" b="1" dirty="0" err="1"/>
              <a:t>mục</a:t>
            </a:r>
            <a:r>
              <a:rPr lang="en-US" sz="1200" b="1" dirty="0"/>
              <a:t> “đơn </a:t>
            </a:r>
            <a:r>
              <a:rPr lang="en-US" sz="1200" b="1" dirty="0" err="1"/>
              <a:t>hàng</a:t>
            </a:r>
            <a:r>
              <a:rPr lang="en-US" sz="1200" b="1" dirty="0"/>
              <a:t>”, </a:t>
            </a:r>
            <a:r>
              <a:rPr lang="en-US" sz="1200" b="1" dirty="0" err="1"/>
              <a:t>tuy</a:t>
            </a:r>
            <a:r>
              <a:rPr lang="en-US" sz="1200" b="1" dirty="0"/>
              <a:t> Nhiên </a:t>
            </a:r>
            <a:r>
              <a:rPr lang="en-US" sz="1200" b="1" dirty="0" err="1"/>
              <a:t>sẽ</a:t>
            </a:r>
            <a:r>
              <a:rPr lang="en-US" sz="1200" b="1" dirty="0"/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không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có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biểu</a:t>
            </a:r>
            <a:r>
              <a:rPr lang="en-US" sz="1200" b="1" dirty="0"/>
              <a:t> </a:t>
            </a:r>
            <a:r>
              <a:rPr lang="en-US" sz="1200" b="1" dirty="0" err="1"/>
              <a:t>tượng</a:t>
            </a:r>
            <a:r>
              <a:rPr lang="en-US" sz="1200" b="1" dirty="0"/>
              <a:t> “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Xác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 nhận ĐH / Phản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hồi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 ĐH /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Hủy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 ĐH</a:t>
            </a:r>
            <a:r>
              <a:rPr lang="en-US" sz="1200" b="1" dirty="0"/>
              <a:t>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377206-E4F9-AB85-0B57-484D0185B430}"/>
              </a:ext>
            </a:extLst>
          </p:cNvPr>
          <p:cNvSpPr/>
          <p:nvPr/>
        </p:nvSpPr>
        <p:spPr>
          <a:xfrm>
            <a:off x="8229600" y="3352799"/>
            <a:ext cx="615396" cy="4548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A0C9FF-6FF6-BBF4-7275-1A9D14484602}"/>
              </a:ext>
            </a:extLst>
          </p:cNvPr>
          <p:cNvSpPr/>
          <p:nvPr/>
        </p:nvSpPr>
        <p:spPr>
          <a:xfrm>
            <a:off x="7162800" y="2438400"/>
            <a:ext cx="1682196" cy="4548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79AFD5-7886-162B-7A2E-DEF5478D5B86}"/>
              </a:ext>
            </a:extLst>
          </p:cNvPr>
          <p:cNvSpPr/>
          <p:nvPr/>
        </p:nvSpPr>
        <p:spPr>
          <a:xfrm>
            <a:off x="3799442" y="2893219"/>
            <a:ext cx="502959" cy="22121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D98F94-9E66-A5BF-8931-D2CA1AFED223}"/>
              </a:ext>
            </a:extLst>
          </p:cNvPr>
          <p:cNvSpPr txBox="1"/>
          <p:nvPr/>
        </p:nvSpPr>
        <p:spPr>
          <a:xfrm>
            <a:off x="3886200" y="1894820"/>
            <a:ext cx="28194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highlight>
                  <a:srgbClr val="FFFF00"/>
                </a:highlight>
              </a:rPr>
              <a:t>Cũng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sẽ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không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có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mục</a:t>
            </a:r>
            <a:r>
              <a:rPr lang="en-US" sz="1200" b="1" dirty="0">
                <a:highlight>
                  <a:srgbClr val="FFFF00"/>
                </a:highlight>
              </a:rPr>
              <a:t> “</a:t>
            </a:r>
            <a:r>
              <a:rPr lang="en-US" sz="1200" b="1" dirty="0" err="1">
                <a:highlight>
                  <a:srgbClr val="FFFF00"/>
                </a:highlight>
              </a:rPr>
              <a:t>Xác</a:t>
            </a:r>
            <a:r>
              <a:rPr lang="en-US" sz="1200" b="1" dirty="0">
                <a:highlight>
                  <a:srgbClr val="FFFF00"/>
                </a:highlight>
              </a:rPr>
              <a:t> nhận / </a:t>
            </a:r>
            <a:r>
              <a:rPr lang="en-US" sz="1200" b="1" dirty="0" err="1">
                <a:highlight>
                  <a:srgbClr val="FFFF00"/>
                </a:highlight>
              </a:rPr>
              <a:t>Nhập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dữ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liệu</a:t>
            </a:r>
            <a:r>
              <a:rPr lang="en-US" sz="1200" b="1" dirty="0">
                <a:highlight>
                  <a:srgbClr val="FFFF00"/>
                </a:highlight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</a:rPr>
              <a:t>như</a:t>
            </a:r>
            <a:r>
              <a:rPr lang="en-US" sz="1200" b="1" dirty="0">
                <a:highlight>
                  <a:srgbClr val="FFFF00"/>
                </a:highlight>
              </a:rPr>
              <a:t> ở </a:t>
            </a:r>
            <a:r>
              <a:rPr lang="en-US" sz="1200" b="1" dirty="0" err="1">
                <a:highlight>
                  <a:srgbClr val="FFFF00"/>
                </a:highlight>
              </a:rPr>
              <a:t>mục</a:t>
            </a:r>
            <a:r>
              <a:rPr lang="en-US" sz="1200" b="1" dirty="0">
                <a:highlight>
                  <a:srgbClr val="FFFF00"/>
                </a:highlight>
              </a:rPr>
              <a:t> “Đơn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F1783B-0DE6-1F39-C751-4BA96EEA710A}"/>
              </a:ext>
            </a:extLst>
          </p:cNvPr>
          <p:cNvSpPr txBox="1"/>
          <p:nvPr/>
        </p:nvSpPr>
        <p:spPr>
          <a:xfrm>
            <a:off x="4778648" y="3807618"/>
            <a:ext cx="3352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highlight>
                  <a:srgbClr val="FFFF00"/>
                </a:highlight>
              </a:rPr>
              <a:t>Cột</a:t>
            </a:r>
            <a:r>
              <a:rPr lang="en-US" sz="1200" b="1" dirty="0">
                <a:highlight>
                  <a:srgbClr val="FFFF00"/>
                </a:highlight>
              </a:rPr>
              <a:t> “</a:t>
            </a:r>
            <a:r>
              <a:rPr lang="en-US" sz="1200" b="1" dirty="0" err="1">
                <a:highlight>
                  <a:srgbClr val="FFFF00"/>
                </a:highlight>
              </a:rPr>
              <a:t>Loại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</a:rPr>
              <a:t>cũng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sẽ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không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thể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hiện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hình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thức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giao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mà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chỉ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thể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hiện</a:t>
            </a:r>
            <a:r>
              <a:rPr lang="en-US" sz="1200" b="1" dirty="0">
                <a:highlight>
                  <a:srgbClr val="FFFF00"/>
                </a:highlight>
              </a:rPr>
              <a:t> “RETURN”.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3C5D7C4-1213-3254-1079-1BDBAF69E5B8}"/>
              </a:ext>
            </a:extLst>
          </p:cNvPr>
          <p:cNvSpPr/>
          <p:nvPr/>
        </p:nvSpPr>
        <p:spPr>
          <a:xfrm>
            <a:off x="4362206" y="3899951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895CE5C-2C2C-CBED-F14D-F951CEC5C622}"/>
              </a:ext>
            </a:extLst>
          </p:cNvPr>
          <p:cNvSpPr/>
          <p:nvPr/>
        </p:nvSpPr>
        <p:spPr>
          <a:xfrm rot="2148790">
            <a:off x="6747553" y="2387931"/>
            <a:ext cx="413490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1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C2BD1D-FD21-AB9D-C3BE-BF5DBAEACB59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9E6CDC-C985-DE63-B9DE-4E461EFBB2EE}"/>
              </a:ext>
            </a:extLst>
          </p:cNvPr>
          <p:cNvSpPr txBox="1"/>
          <p:nvPr/>
        </p:nvSpPr>
        <p:spPr>
          <a:xfrm>
            <a:off x="299004" y="803762"/>
            <a:ext cx="8644144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phần</a:t>
            </a:r>
            <a:r>
              <a:rPr lang="en-US" sz="1400" b="1" dirty="0"/>
              <a:t> “Chi </a:t>
            </a:r>
            <a:r>
              <a:rPr lang="en-US" sz="1400" b="1" dirty="0" err="1"/>
              <a:t>tiết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khác</a:t>
            </a:r>
            <a:r>
              <a:rPr lang="en-US" sz="1400" b="1" dirty="0"/>
              <a:t> so </a:t>
            </a:r>
            <a:r>
              <a:rPr lang="en-US" sz="1400" b="1" dirty="0" err="1"/>
              <a:t>với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“Đơn </a:t>
            </a:r>
            <a:r>
              <a:rPr lang="en-US" sz="1400" b="1" dirty="0" err="1"/>
              <a:t>hàng</a:t>
            </a:r>
            <a:r>
              <a:rPr lang="en-US" sz="1400" b="1" dirty="0"/>
              <a:t>”: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57898B-DE03-4AE6-4446-C6D302726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52600"/>
            <a:ext cx="7696200" cy="1816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AF6C17-6AEB-FB95-8255-BCA72D6B00C9}"/>
              </a:ext>
            </a:extLst>
          </p:cNvPr>
          <p:cNvSpPr txBox="1"/>
          <p:nvPr/>
        </p:nvSpPr>
        <p:spPr>
          <a:xfrm>
            <a:off x="5534025" y="1465038"/>
            <a:ext cx="2667000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highlight>
                  <a:srgbClr val="FFFF00"/>
                </a:highlight>
              </a:rPr>
              <a:t>“Chi </a:t>
            </a:r>
            <a:r>
              <a:rPr lang="en-US" sz="1200" b="1" dirty="0" err="1">
                <a:highlight>
                  <a:srgbClr val="FFFF00"/>
                </a:highlight>
              </a:rPr>
              <a:t>tiết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</a:rPr>
              <a:t>của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trả</a:t>
            </a:r>
            <a:endParaRPr lang="en-US" sz="1200" b="1" dirty="0">
              <a:highlight>
                <a:srgbClr val="FFFF00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50AB5D-4688-CBE5-363E-87D00DDE3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4114800"/>
            <a:ext cx="7620000" cy="20259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D89DF5-C704-656B-6A31-BA146DEEF184}"/>
              </a:ext>
            </a:extLst>
          </p:cNvPr>
          <p:cNvSpPr txBox="1"/>
          <p:nvPr/>
        </p:nvSpPr>
        <p:spPr>
          <a:xfrm>
            <a:off x="533400" y="3846552"/>
            <a:ext cx="2667000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highlight>
                  <a:srgbClr val="FFFF00"/>
                </a:highlight>
              </a:rPr>
              <a:t>“Chi </a:t>
            </a:r>
            <a:r>
              <a:rPr lang="en-US" sz="1200" b="1" dirty="0" err="1">
                <a:highlight>
                  <a:srgbClr val="FFFF00"/>
                </a:highlight>
              </a:rPr>
              <a:t>tiết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</a:rPr>
              <a:t>của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đặt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endParaRPr lang="en-US" sz="1200" b="1" dirty="0">
              <a:highlight>
                <a:srgbClr val="FFFF00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218C6B-F146-6A4C-416F-7E2446A60663}"/>
              </a:ext>
            </a:extLst>
          </p:cNvPr>
          <p:cNvSpPr/>
          <p:nvPr/>
        </p:nvSpPr>
        <p:spPr>
          <a:xfrm>
            <a:off x="3658430" y="1742037"/>
            <a:ext cx="1599370" cy="543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ADE557-48E1-306D-615B-C6D8B5059647}"/>
              </a:ext>
            </a:extLst>
          </p:cNvPr>
          <p:cNvSpPr/>
          <p:nvPr/>
        </p:nvSpPr>
        <p:spPr>
          <a:xfrm>
            <a:off x="3534190" y="3985051"/>
            <a:ext cx="1771235" cy="5774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28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260B5D-1A12-19DD-FC08-85CD82E2392C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ký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289DF-48F6-E723-7CE0-4549BEFCA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01" y="2128837"/>
            <a:ext cx="2190750" cy="2295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DC5C4F-40CB-775D-3925-442EA28B9E79}"/>
              </a:ext>
            </a:extLst>
          </p:cNvPr>
          <p:cNvSpPr/>
          <p:nvPr/>
        </p:nvSpPr>
        <p:spPr>
          <a:xfrm>
            <a:off x="386487" y="3844497"/>
            <a:ext cx="1905000" cy="528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11F3C3-804F-E952-F511-6D4770748831}"/>
              </a:ext>
            </a:extLst>
          </p:cNvPr>
          <p:cNvSpPr txBox="1"/>
          <p:nvPr/>
        </p:nvSpPr>
        <p:spPr>
          <a:xfrm>
            <a:off x="299004" y="803762"/>
            <a:ext cx="864414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 </a:t>
            </a:r>
            <a:r>
              <a:rPr lang="en-US" sz="1400" b="1" dirty="0" err="1"/>
              <a:t>giống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“Đơn </a:t>
            </a:r>
            <a:r>
              <a:rPr lang="en-US" sz="1400" b="1" dirty="0" err="1"/>
              <a:t>đặt</a:t>
            </a:r>
            <a:r>
              <a:rPr lang="en-US" sz="1400" b="1" dirty="0"/>
              <a:t> </a:t>
            </a:r>
            <a:r>
              <a:rPr lang="en-US" sz="1400" b="1" dirty="0" err="1"/>
              <a:t>hàng</a:t>
            </a:r>
            <a:r>
              <a:rPr lang="en-US" sz="1400" b="1" dirty="0"/>
              <a:t>” “Đơn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trả</a:t>
            </a:r>
            <a:r>
              <a:rPr lang="en-US" sz="1400" b="1" dirty="0"/>
              <a:t>” </a:t>
            </a:r>
            <a:r>
              <a:rPr lang="en-US" sz="1400" b="1" dirty="0" err="1"/>
              <a:t>trước</a:t>
            </a:r>
            <a:r>
              <a:rPr lang="en-US" sz="1400" b="1" dirty="0"/>
              <a:t> </a:t>
            </a:r>
            <a:r>
              <a:rPr lang="en-US" sz="1400" b="1" dirty="0" err="1"/>
              <a:t>đó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đơn </a:t>
            </a:r>
            <a:r>
              <a:rPr lang="en-US" sz="1400" b="1" dirty="0" err="1"/>
              <a:t>hàng</a:t>
            </a:r>
            <a:r>
              <a:rPr lang="en-US" sz="1400" b="1" dirty="0"/>
              <a:t>, </a:t>
            </a:r>
            <a:r>
              <a:rPr lang="en-US" sz="1400" b="1" dirty="0" err="1"/>
              <a:t>tuy</a:t>
            </a:r>
            <a:r>
              <a:rPr lang="en-US" sz="1400" b="1" dirty="0"/>
              <a:t> </a:t>
            </a:r>
            <a:r>
              <a:rPr lang="en-US" sz="1400" b="1" dirty="0" err="1"/>
              <a:t>nhiên</a:t>
            </a:r>
            <a:r>
              <a:rPr lang="en-US" sz="1400" b="1" dirty="0"/>
              <a:t>, do </a:t>
            </a:r>
            <a:r>
              <a:rPr lang="en-US" sz="1400" b="1" dirty="0" err="1"/>
              <a:t>tính</a:t>
            </a:r>
            <a:r>
              <a:rPr lang="en-US" sz="1400" b="1" dirty="0"/>
              <a:t> </a:t>
            </a:r>
            <a:r>
              <a:rPr lang="en-US" sz="1400" b="1" dirty="0" err="1"/>
              <a:t>chất</a:t>
            </a:r>
            <a:r>
              <a:rPr lang="en-US" sz="1400" b="1" dirty="0"/>
              <a:t> </a:t>
            </a:r>
            <a:r>
              <a:rPr lang="en-US" sz="1400" b="1" dirty="0" err="1"/>
              <a:t>của</a:t>
            </a:r>
            <a:r>
              <a:rPr lang="en-US" sz="1400" b="1" dirty="0"/>
              <a:t> NCC </a:t>
            </a:r>
            <a:r>
              <a:rPr lang="en-US" sz="1400" b="1" dirty="0" err="1"/>
              <a:t>ký</a:t>
            </a:r>
            <a:r>
              <a:rPr lang="en-US" sz="1400" b="1" dirty="0"/>
              <a:t> </a:t>
            </a:r>
            <a:r>
              <a:rPr lang="en-US" sz="1400" b="1" dirty="0" err="1"/>
              <a:t>gửi</a:t>
            </a:r>
            <a:r>
              <a:rPr lang="en-US" sz="1400" b="1" dirty="0"/>
              <a:t> </a:t>
            </a:r>
            <a:r>
              <a:rPr lang="en-US" sz="1400" b="1" dirty="0" err="1"/>
              <a:t>nên</a:t>
            </a:r>
            <a:r>
              <a:rPr lang="en-US" sz="1400" b="1" dirty="0"/>
              <a:t> ở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sự</a:t>
            </a:r>
            <a:r>
              <a:rPr lang="en-US" sz="1400" b="1" dirty="0"/>
              <a:t> </a:t>
            </a:r>
            <a:r>
              <a:rPr lang="en-US" sz="1400" b="1" dirty="0" err="1"/>
              <a:t>thay</a:t>
            </a:r>
            <a:r>
              <a:rPr lang="en-US" sz="1400" b="1" dirty="0"/>
              <a:t> </a:t>
            </a:r>
            <a:r>
              <a:rPr lang="en-US" sz="1400" b="1" dirty="0" err="1"/>
              <a:t>đổi</a:t>
            </a:r>
            <a:r>
              <a:rPr lang="en-US" sz="1400" b="1" dirty="0"/>
              <a:t> </a:t>
            </a:r>
            <a:r>
              <a:rPr lang="en-US" sz="1400" b="1" dirty="0" err="1"/>
              <a:t>khác</a:t>
            </a:r>
            <a:r>
              <a:rPr lang="en-US" sz="1400" b="1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0E5A78-6D88-4A64-313F-4DDB1B974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431369"/>
            <a:ext cx="6479898" cy="4893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5C3C03-F359-61E6-5998-B6627505DCBB}"/>
              </a:ext>
            </a:extLst>
          </p:cNvPr>
          <p:cNvSpPr/>
          <p:nvPr/>
        </p:nvSpPr>
        <p:spPr>
          <a:xfrm>
            <a:off x="7260952" y="2657668"/>
            <a:ext cx="1682196" cy="4548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EE6EA0-1D93-0AC1-9461-A113E6116187}"/>
              </a:ext>
            </a:extLst>
          </p:cNvPr>
          <p:cNvSpPr/>
          <p:nvPr/>
        </p:nvSpPr>
        <p:spPr>
          <a:xfrm>
            <a:off x="3733800" y="3276600"/>
            <a:ext cx="688698" cy="2362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4B75D0-E066-B42A-0A1E-F088786ECDA6}"/>
              </a:ext>
            </a:extLst>
          </p:cNvPr>
          <p:cNvSpPr/>
          <p:nvPr/>
        </p:nvSpPr>
        <p:spPr>
          <a:xfrm>
            <a:off x="8382000" y="3220640"/>
            <a:ext cx="561148" cy="24741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B41D1B-F40E-D31D-2598-1FB7CC928817}"/>
              </a:ext>
            </a:extLst>
          </p:cNvPr>
          <p:cNvSpPr/>
          <p:nvPr/>
        </p:nvSpPr>
        <p:spPr>
          <a:xfrm>
            <a:off x="2705100" y="1752600"/>
            <a:ext cx="2746098" cy="7729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FAF1EA-1D36-E407-8B08-72D34E388278}"/>
              </a:ext>
            </a:extLst>
          </p:cNvPr>
          <p:cNvSpPr txBox="1"/>
          <p:nvPr/>
        </p:nvSpPr>
        <p:spPr>
          <a:xfrm>
            <a:off x="3733800" y="2637623"/>
            <a:ext cx="28194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highlight>
                  <a:srgbClr val="FFFF00"/>
                </a:highlight>
              </a:rPr>
              <a:t>Cũng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sẽ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không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có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mục</a:t>
            </a:r>
            <a:r>
              <a:rPr lang="en-US" sz="1200" b="1" dirty="0">
                <a:highlight>
                  <a:srgbClr val="FFFF00"/>
                </a:highlight>
              </a:rPr>
              <a:t> “</a:t>
            </a:r>
            <a:r>
              <a:rPr lang="en-US" sz="1200" b="1" dirty="0" err="1">
                <a:highlight>
                  <a:srgbClr val="FFFF00"/>
                </a:highlight>
              </a:rPr>
              <a:t>Xác</a:t>
            </a:r>
            <a:r>
              <a:rPr lang="en-US" sz="1200" b="1" dirty="0">
                <a:highlight>
                  <a:srgbClr val="FFFF00"/>
                </a:highlight>
              </a:rPr>
              <a:t> nhận / </a:t>
            </a:r>
            <a:r>
              <a:rPr lang="en-US" sz="1200" b="1" dirty="0" err="1">
                <a:highlight>
                  <a:srgbClr val="FFFF00"/>
                </a:highlight>
              </a:rPr>
              <a:t>Nhập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dữ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liệu</a:t>
            </a:r>
            <a:r>
              <a:rPr lang="en-US" sz="1200" b="1" dirty="0">
                <a:highlight>
                  <a:srgbClr val="FFFF00"/>
                </a:highlight>
              </a:rPr>
              <a:t>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991A2B-D503-DF2B-BF71-0C745A091059}"/>
              </a:ext>
            </a:extLst>
          </p:cNvPr>
          <p:cNvSpPr txBox="1"/>
          <p:nvPr/>
        </p:nvSpPr>
        <p:spPr>
          <a:xfrm>
            <a:off x="5021124" y="3912090"/>
            <a:ext cx="28194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highlight>
                  <a:srgbClr val="FFFF00"/>
                </a:highlight>
              </a:rPr>
              <a:t>không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có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các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biểu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tượng</a:t>
            </a:r>
            <a:r>
              <a:rPr lang="en-US" sz="1200" b="1" dirty="0">
                <a:highlight>
                  <a:srgbClr val="FFFF00"/>
                </a:highlight>
              </a:rPr>
              <a:t> “ </a:t>
            </a:r>
            <a:r>
              <a:rPr lang="en-US" sz="1200" b="1" dirty="0" err="1">
                <a:highlight>
                  <a:srgbClr val="FFFF00"/>
                </a:highlight>
              </a:rPr>
              <a:t>Xác</a:t>
            </a:r>
            <a:r>
              <a:rPr lang="en-US" sz="1200" b="1" dirty="0">
                <a:highlight>
                  <a:srgbClr val="FFFF00"/>
                </a:highlight>
              </a:rPr>
              <a:t> nhận ĐH / Phản </a:t>
            </a:r>
            <a:r>
              <a:rPr lang="en-US" sz="1200" b="1" dirty="0" err="1">
                <a:highlight>
                  <a:srgbClr val="FFFF00"/>
                </a:highlight>
              </a:rPr>
              <a:t>hồi</a:t>
            </a:r>
            <a:r>
              <a:rPr lang="en-US" sz="1200" b="1" dirty="0">
                <a:highlight>
                  <a:srgbClr val="FFFF00"/>
                </a:highlight>
              </a:rPr>
              <a:t> ĐH / </a:t>
            </a:r>
            <a:r>
              <a:rPr lang="en-US" sz="1200" b="1" dirty="0" err="1">
                <a:highlight>
                  <a:srgbClr val="FFFF00"/>
                </a:highlight>
              </a:rPr>
              <a:t>Hủy</a:t>
            </a:r>
            <a:r>
              <a:rPr lang="en-US" sz="1200" b="1" dirty="0">
                <a:highlight>
                  <a:srgbClr val="FFFF00"/>
                </a:highlight>
              </a:rPr>
              <a:t> ĐH”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13A89A-E6A5-A0E8-14DB-159FF030A992}"/>
              </a:ext>
            </a:extLst>
          </p:cNvPr>
          <p:cNvSpPr txBox="1"/>
          <p:nvPr/>
        </p:nvSpPr>
        <p:spPr>
          <a:xfrm>
            <a:off x="4873075" y="5118345"/>
            <a:ext cx="3352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highlight>
                  <a:srgbClr val="FFFF00"/>
                </a:highlight>
              </a:rPr>
              <a:t>Cột</a:t>
            </a:r>
            <a:r>
              <a:rPr lang="en-US" sz="1200" b="1" dirty="0">
                <a:highlight>
                  <a:srgbClr val="FFFF00"/>
                </a:highlight>
              </a:rPr>
              <a:t> “</a:t>
            </a:r>
            <a:r>
              <a:rPr lang="en-US" sz="1200" b="1" dirty="0" err="1">
                <a:highlight>
                  <a:srgbClr val="FFFF00"/>
                </a:highlight>
              </a:rPr>
              <a:t>Loại</a:t>
            </a:r>
            <a:r>
              <a:rPr lang="en-US" sz="1200" b="1" dirty="0">
                <a:highlight>
                  <a:srgbClr val="FFFF00"/>
                </a:highlight>
              </a:rPr>
              <a:t> đơn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</a:rPr>
              <a:t>cũng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sẽ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không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thể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hiện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hình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thức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giao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hàng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mà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chỉ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thể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 err="1">
                <a:highlight>
                  <a:srgbClr val="FFFF00"/>
                </a:highlight>
              </a:rPr>
              <a:t>hiện</a:t>
            </a:r>
            <a:r>
              <a:rPr lang="en-US" sz="1200" b="1" dirty="0">
                <a:highlight>
                  <a:srgbClr val="FFFF00"/>
                </a:highlight>
              </a:rPr>
              <a:t> “CONSIGNMENT”.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182D020-8C90-6D7D-B77A-4EBBAACBEA30}"/>
              </a:ext>
            </a:extLst>
          </p:cNvPr>
          <p:cNvSpPr/>
          <p:nvPr/>
        </p:nvSpPr>
        <p:spPr>
          <a:xfrm>
            <a:off x="4515250" y="5210677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8592C08-63CA-ABC5-47D7-3B08449587E9}"/>
              </a:ext>
            </a:extLst>
          </p:cNvPr>
          <p:cNvSpPr/>
          <p:nvPr/>
        </p:nvSpPr>
        <p:spPr>
          <a:xfrm rot="10800000">
            <a:off x="7972936" y="3970317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4D6192FA-BEFD-031C-E66D-C014A3FEC614}"/>
              </a:ext>
            </a:extLst>
          </p:cNvPr>
          <p:cNvSpPr/>
          <p:nvPr/>
        </p:nvSpPr>
        <p:spPr>
          <a:xfrm rot="10800000">
            <a:off x="6749476" y="2770662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5A35F2-0E1E-7D09-7E55-FB247CB78E78}"/>
              </a:ext>
            </a:extLst>
          </p:cNvPr>
          <p:cNvSpPr txBox="1"/>
          <p:nvPr/>
        </p:nvSpPr>
        <p:spPr>
          <a:xfrm>
            <a:off x="6038850" y="1764664"/>
            <a:ext cx="292334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highlight>
                  <a:srgbClr val="FFFF00"/>
                </a:highlight>
              </a:rPr>
              <a:t>Thay </a:t>
            </a:r>
            <a:r>
              <a:rPr lang="en-US" sz="1200" b="1" dirty="0" err="1">
                <a:highlight>
                  <a:srgbClr val="FFFF00"/>
                </a:highlight>
              </a:rPr>
              <a:t>vì</a:t>
            </a:r>
            <a:r>
              <a:rPr lang="en-US" sz="1200" b="1" dirty="0">
                <a:highlight>
                  <a:srgbClr val="FFFF00"/>
                </a:highlight>
              </a:rPr>
              <a:t> 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” / “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ký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” / “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ký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2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1200" b="1" dirty="0">
              <a:highlight>
                <a:srgbClr val="FFFF00"/>
              </a:highlight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C575F906-0F54-24EA-D705-5A44D7183C6A}"/>
              </a:ext>
            </a:extLst>
          </p:cNvPr>
          <p:cNvSpPr/>
          <p:nvPr/>
        </p:nvSpPr>
        <p:spPr>
          <a:xfrm>
            <a:off x="5623048" y="1949329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36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440A25-C118-D6CE-D09F-FA16D17773F2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ký</a:t>
            </a:r>
            <a:r>
              <a:rPr lang="en-US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890D76-AE4F-622A-F850-D5CAE88C7AE8}"/>
              </a:ext>
            </a:extLst>
          </p:cNvPr>
          <p:cNvSpPr txBox="1"/>
          <p:nvPr/>
        </p:nvSpPr>
        <p:spPr>
          <a:xfrm>
            <a:off x="352558" y="803762"/>
            <a:ext cx="8644144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phần</a:t>
            </a:r>
            <a:r>
              <a:rPr lang="en-US" sz="1400" b="1" dirty="0"/>
              <a:t> “Chi </a:t>
            </a:r>
            <a:r>
              <a:rPr lang="en-US" sz="1400" b="1" dirty="0" err="1"/>
              <a:t>tiết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khác</a:t>
            </a:r>
            <a:r>
              <a:rPr lang="en-US" sz="1400" b="1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0101F-AAD6-6838-AD15-B346FA5E9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4" y="1295400"/>
            <a:ext cx="8644144" cy="4758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DF22044-860B-BAE7-C421-91AB23D3E0D3}"/>
              </a:ext>
            </a:extLst>
          </p:cNvPr>
          <p:cNvSpPr/>
          <p:nvPr/>
        </p:nvSpPr>
        <p:spPr>
          <a:xfrm>
            <a:off x="3821390" y="1234976"/>
            <a:ext cx="1741209" cy="74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615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249810-DC92-072C-B246-F1A789F27DDA}"/>
              </a:ext>
            </a:extLst>
          </p:cNvPr>
          <p:cNvSpPr/>
          <p:nvPr/>
        </p:nvSpPr>
        <p:spPr>
          <a:xfrm>
            <a:off x="318052" y="218660"/>
            <a:ext cx="79115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Hoá đơn: 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Ở </a:t>
            </a:r>
            <a:r>
              <a:rPr lang="en-US" sz="1400" b="1" dirty="0" err="1">
                <a:solidFill>
                  <a:schemeClr val="bg1"/>
                </a:solidFill>
              </a:rPr>
              <a:t>phần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này</a:t>
            </a:r>
            <a:r>
              <a:rPr lang="en-US" sz="1400" b="1" dirty="0">
                <a:solidFill>
                  <a:schemeClr val="bg1"/>
                </a:solidFill>
              </a:rPr>
              <a:t>, NCC </a:t>
            </a:r>
            <a:r>
              <a:rPr lang="en-US" sz="1400" b="1" dirty="0" err="1">
                <a:solidFill>
                  <a:schemeClr val="bg1"/>
                </a:solidFill>
              </a:rPr>
              <a:t>có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thể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kiểm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tra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và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xem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tình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trạng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hoá</a:t>
            </a:r>
            <a:r>
              <a:rPr lang="en-US" sz="1400" b="1" dirty="0">
                <a:solidFill>
                  <a:schemeClr val="bg1"/>
                </a:solidFill>
              </a:rPr>
              <a:t> đơn </a:t>
            </a:r>
            <a:r>
              <a:rPr lang="en-US" sz="1400" b="1" dirty="0" err="1">
                <a:solidFill>
                  <a:schemeClr val="bg1"/>
                </a:solidFill>
              </a:rPr>
              <a:t>của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mình</a:t>
            </a:r>
            <a:r>
              <a:rPr lang="en-US" sz="1400" b="1" dirty="0">
                <a:solidFill>
                  <a:schemeClr val="bg1"/>
                </a:solidFill>
              </a:rPr>
              <a:t>.</a:t>
            </a:r>
          </a:p>
          <a:p>
            <a:pPr lvl="0"/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A8EF9A-A378-0750-E6B9-BC65B9C1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0"/>
            <a:ext cx="8534400" cy="47986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D0274B-2A0A-E67E-8002-FD403B767CF6}"/>
              </a:ext>
            </a:extLst>
          </p:cNvPr>
          <p:cNvSpPr txBox="1"/>
          <p:nvPr/>
        </p:nvSpPr>
        <p:spPr>
          <a:xfrm>
            <a:off x="1809750" y="1031557"/>
            <a:ext cx="5524500" cy="4924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Thanh </a:t>
            </a:r>
            <a:r>
              <a:rPr lang="en-US" sz="1200" b="1" dirty="0" err="1">
                <a:solidFill>
                  <a:srgbClr val="FF0000"/>
                </a:solidFill>
              </a:rPr>
              <a:t>thể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hiện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tổng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số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tiền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theo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từng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danh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mục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dựa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theo</a:t>
            </a:r>
            <a:r>
              <a:rPr lang="en-US" sz="1200" b="1" dirty="0">
                <a:solidFill>
                  <a:srgbClr val="FF0000"/>
                </a:solidFill>
              </a:rPr>
              <a:t> NCC </a:t>
            </a:r>
            <a:r>
              <a:rPr lang="en-US" sz="1200" b="1" dirty="0" err="1">
                <a:solidFill>
                  <a:srgbClr val="FF0000"/>
                </a:solidFill>
              </a:rPr>
              <a:t>lọc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tìm</a:t>
            </a:r>
            <a:r>
              <a:rPr lang="en-US" sz="1200" b="1" dirty="0">
                <a:solidFill>
                  <a:srgbClr val="FF0000"/>
                </a:solidFill>
              </a:rPr>
              <a:t> </a:t>
            </a:r>
            <a:r>
              <a:rPr lang="en-US" sz="1200" b="1" dirty="0" err="1">
                <a:solidFill>
                  <a:srgbClr val="FF0000"/>
                </a:solidFill>
              </a:rPr>
              <a:t>kiếm</a:t>
            </a:r>
            <a:endParaRPr lang="en-US" sz="1200" b="1" dirty="0">
              <a:solidFill>
                <a:srgbClr val="FF0000"/>
              </a:solidFill>
            </a:endParaRPr>
          </a:p>
          <a:p>
            <a:endParaRPr lang="en-US" sz="14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CE4981-6209-D2E3-59F4-0890EE17D2AD}"/>
              </a:ext>
            </a:extLst>
          </p:cNvPr>
          <p:cNvSpPr/>
          <p:nvPr/>
        </p:nvSpPr>
        <p:spPr>
          <a:xfrm>
            <a:off x="1676400" y="2819400"/>
            <a:ext cx="2461404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/>
              <a:t>Nhập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D2AC1B-0281-EFCB-2DC9-A3EE694FCC38}"/>
              </a:ext>
            </a:extLst>
          </p:cNvPr>
          <p:cNvSpPr/>
          <p:nvPr/>
        </p:nvSpPr>
        <p:spPr>
          <a:xfrm>
            <a:off x="5451830" y="2958304"/>
            <a:ext cx="1558570" cy="168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389C0644-9FB6-0D24-B49E-49404A5DD8D6}"/>
              </a:ext>
            </a:extLst>
          </p:cNvPr>
          <p:cNvSpPr/>
          <p:nvPr/>
        </p:nvSpPr>
        <p:spPr>
          <a:xfrm>
            <a:off x="4418348" y="2887559"/>
            <a:ext cx="915651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06C7DAD-9D36-B73F-669D-07A1449F696E}"/>
              </a:ext>
            </a:extLst>
          </p:cNvPr>
          <p:cNvSpPr/>
          <p:nvPr/>
        </p:nvSpPr>
        <p:spPr>
          <a:xfrm rot="5400000">
            <a:off x="4111633" y="1708030"/>
            <a:ext cx="613429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289CD9-9480-079D-8D8D-47271C9CC92D}"/>
              </a:ext>
            </a:extLst>
          </p:cNvPr>
          <p:cNvSpPr/>
          <p:nvPr/>
        </p:nvSpPr>
        <p:spPr>
          <a:xfrm>
            <a:off x="381000" y="2209801"/>
            <a:ext cx="8305800" cy="41278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78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8DD958-69F5-4BEA-1C3C-EB6B491FA198}"/>
              </a:ext>
            </a:extLst>
          </p:cNvPr>
          <p:cNvSpPr txBox="1"/>
          <p:nvPr/>
        </p:nvSpPr>
        <p:spPr>
          <a:xfrm>
            <a:off x="381000" y="762000"/>
            <a:ext cx="632460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mở</a:t>
            </a:r>
            <a:r>
              <a:rPr lang="en-US" sz="1400" b="1" dirty="0"/>
              <a:t> </a:t>
            </a:r>
            <a:r>
              <a:rPr lang="en-US" sz="1400" b="1" dirty="0" err="1"/>
              <a:t>bộ</a:t>
            </a:r>
            <a:r>
              <a:rPr lang="en-US" sz="1400" b="1" dirty="0"/>
              <a:t> </a:t>
            </a:r>
            <a:r>
              <a:rPr lang="en-US" sz="1400" b="1" dirty="0" err="1"/>
              <a:t>lọc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r>
              <a:rPr lang="en-US" sz="1400" b="1" dirty="0"/>
              <a:t> </a:t>
            </a:r>
            <a:r>
              <a:rPr lang="en-US" sz="1400" b="1" dirty="0" err="1"/>
              <a:t>dưới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NCC </a:t>
            </a:r>
            <a:r>
              <a:rPr lang="en-US" sz="1400" b="1" dirty="0" err="1"/>
              <a:t>muốn</a:t>
            </a:r>
            <a:r>
              <a:rPr lang="en-US" sz="1400" b="1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6A6B3-065D-A3B5-DE97-B444B12FE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19" y="1295400"/>
            <a:ext cx="4444581" cy="1704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70C636-12EA-D3DE-7DE7-A6FE146BBF08}"/>
              </a:ext>
            </a:extLst>
          </p:cNvPr>
          <p:cNvSpPr/>
          <p:nvPr/>
        </p:nvSpPr>
        <p:spPr>
          <a:xfrm>
            <a:off x="5867400" y="1371600"/>
            <a:ext cx="2461404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Tick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biểu</a:t>
            </a:r>
            <a:r>
              <a:rPr lang="en-US" sz="1200" b="1" dirty="0"/>
              <a:t> </a:t>
            </a:r>
            <a:r>
              <a:rPr lang="en-US" sz="1200" b="1" dirty="0" err="1"/>
              <a:t>tượng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như</a:t>
            </a:r>
            <a:r>
              <a:rPr lang="en-US" sz="1200" b="1" dirty="0"/>
              <a:t> </a:t>
            </a:r>
            <a:r>
              <a:rPr lang="en-US" sz="1200" b="1" dirty="0" err="1"/>
              <a:t>hình</a:t>
            </a:r>
            <a:r>
              <a:rPr lang="en-US" sz="1200" b="1" dirty="0"/>
              <a:t> </a:t>
            </a:r>
            <a:r>
              <a:rPr lang="en-US" sz="1200" b="1" dirty="0" err="1"/>
              <a:t>bên</a:t>
            </a:r>
            <a:r>
              <a:rPr lang="en-US" sz="1200" b="1" dirty="0"/>
              <a:t>, </a:t>
            </a:r>
            <a:r>
              <a:rPr lang="en-US" sz="1200" b="1" dirty="0" err="1"/>
              <a:t>thanh</a:t>
            </a:r>
            <a:r>
              <a:rPr lang="en-US" sz="1200" b="1" dirty="0"/>
              <a:t> </a:t>
            </a:r>
            <a:r>
              <a:rPr lang="en-US" sz="1200" b="1" dirty="0" err="1"/>
              <a:t>bộ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sẽ</a:t>
            </a:r>
            <a:r>
              <a:rPr lang="en-US" sz="1200" b="1" dirty="0"/>
              <a:t> </a:t>
            </a:r>
            <a:r>
              <a:rPr lang="en-US" sz="1200" b="1" dirty="0" err="1"/>
              <a:t>xuất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532CC1-6EFE-EA63-9DF0-AE24B716E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124200"/>
            <a:ext cx="4444581" cy="34547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7CC669-372D-6B2F-6718-E200E6248791}"/>
              </a:ext>
            </a:extLst>
          </p:cNvPr>
          <p:cNvSpPr/>
          <p:nvPr/>
        </p:nvSpPr>
        <p:spPr>
          <a:xfrm>
            <a:off x="5867400" y="4343400"/>
            <a:ext cx="2461404" cy="762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nhập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cần</a:t>
            </a:r>
            <a:r>
              <a:rPr lang="en-US" sz="1200" b="1" dirty="0"/>
              <a:t> </a:t>
            </a:r>
            <a:r>
              <a:rPr lang="en-US" sz="1200" b="1" dirty="0" err="1"/>
              <a:t>thiết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bộ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9CB6FF3-B02C-FF86-D755-319B2C18F6F4}"/>
              </a:ext>
            </a:extLst>
          </p:cNvPr>
          <p:cNvSpPr/>
          <p:nvPr/>
        </p:nvSpPr>
        <p:spPr>
          <a:xfrm>
            <a:off x="4888665" y="1437501"/>
            <a:ext cx="915651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B283D18-8149-0C11-8E6B-436C5B465F3A}"/>
              </a:ext>
            </a:extLst>
          </p:cNvPr>
          <p:cNvSpPr/>
          <p:nvPr/>
        </p:nvSpPr>
        <p:spPr>
          <a:xfrm>
            <a:off x="4888665" y="4574590"/>
            <a:ext cx="915651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7437BF-EDCD-DFFC-26FA-A4BF0910C49F}"/>
              </a:ext>
            </a:extLst>
          </p:cNvPr>
          <p:cNvSpPr/>
          <p:nvPr/>
        </p:nvSpPr>
        <p:spPr>
          <a:xfrm>
            <a:off x="3505200" y="1371600"/>
            <a:ext cx="1270958" cy="342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6BA36E-0DC7-394D-0F7C-2E5601AA4394}"/>
              </a:ext>
            </a:extLst>
          </p:cNvPr>
          <p:cNvSpPr txBox="1"/>
          <p:nvPr/>
        </p:nvSpPr>
        <p:spPr>
          <a:xfrm>
            <a:off x="336793" y="2380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Hoá đơn: </a:t>
            </a:r>
          </a:p>
        </p:txBody>
      </p:sp>
    </p:spTree>
    <p:extLst>
      <p:ext uri="{BB962C8B-B14F-4D97-AF65-F5344CB8AC3E}">
        <p14:creationId xmlns:p14="http://schemas.microsoft.com/office/powerpoint/2010/main" val="370304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DE46C-0FFE-4869-8FE3-B1DE02BA1038}" type="slidenum">
              <a:rPr lang="th-TH" sz="1600" smtClean="0"/>
              <a:t>3</a:t>
            </a:fld>
            <a:endParaRPr lang="th-TH" sz="1600"/>
          </a:p>
        </p:txBody>
      </p:sp>
      <p:sp>
        <p:nvSpPr>
          <p:cNvPr id="3" name="Rectangle 2"/>
          <p:cNvSpPr/>
          <p:nvPr/>
        </p:nvSpPr>
        <p:spPr>
          <a:xfrm>
            <a:off x="318052" y="21866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Đăng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Supplier Portal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C46D1D-C0A8-0F46-D178-DDE7682CC09F}"/>
              </a:ext>
            </a:extLst>
          </p:cNvPr>
          <p:cNvSpPr txBox="1"/>
          <p:nvPr/>
        </p:nvSpPr>
        <p:spPr>
          <a:xfrm>
            <a:off x="533400" y="990600"/>
            <a:ext cx="78486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Theo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đó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kể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từ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ngày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14/04/2026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khi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Quý NCC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đăng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nhập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và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sử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dụng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chức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năng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Văn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mục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Đơn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Hàng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), Báo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cáo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mục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Thông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báo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đơn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hàng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Thông tin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đánh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giá</a:t>
            </a:r>
            <a:r>
              <a:rPr lang="en-US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trên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Supplier Portal,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hệ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thống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sẽ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tự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động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chuyển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hướng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sang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giao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diện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màn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hình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mới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theo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đường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dẫn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sau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0" marR="0">
              <a:buNone/>
            </a:pPr>
            <a:r>
              <a:rPr lang="en-US" sz="2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👉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https://mmlink.mmvietnam.com/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148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26A2E-EDA6-D770-1D9F-818A75AFF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762000"/>
            <a:ext cx="8915400" cy="5648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ED9B2A-D28B-CC6D-45BB-1EBABA7739C7}"/>
              </a:ext>
            </a:extLst>
          </p:cNvPr>
          <p:cNvSpPr/>
          <p:nvPr/>
        </p:nvSpPr>
        <p:spPr>
          <a:xfrm>
            <a:off x="4343400" y="762000"/>
            <a:ext cx="2461404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Tick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</a:t>
            </a:r>
            <a:r>
              <a:rPr lang="en-US" sz="1200" b="1" dirty="0" err="1"/>
              <a:t>nhân</a:t>
            </a:r>
            <a:r>
              <a:rPr lang="en-US" sz="1200" b="1" dirty="0"/>
              <a:t> </a:t>
            </a:r>
            <a:r>
              <a:rPr lang="en-US" sz="1200" b="1" dirty="0" err="1"/>
              <a:t>viên</a:t>
            </a:r>
            <a:r>
              <a:rPr lang="en-US" sz="1200" b="1" dirty="0"/>
              <a:t> </a:t>
            </a:r>
            <a:r>
              <a:rPr lang="en-US" sz="1200" b="1" dirty="0" err="1"/>
              <a:t>kế</a:t>
            </a:r>
            <a:r>
              <a:rPr lang="en-US" sz="1200" b="1" dirty="0"/>
              <a:t> </a:t>
            </a:r>
            <a:r>
              <a:rPr lang="en-US" sz="1200" b="1" dirty="0" err="1"/>
              <a:t>toán</a:t>
            </a:r>
            <a:r>
              <a:rPr lang="en-US" sz="1200" b="1" dirty="0"/>
              <a:t> MM </a:t>
            </a:r>
            <a:r>
              <a:rPr lang="en-US" sz="1200" b="1" dirty="0" err="1"/>
              <a:t>phụ</a:t>
            </a:r>
            <a:r>
              <a:rPr lang="en-US" sz="1200" b="1" dirty="0"/>
              <a:t> </a:t>
            </a:r>
            <a:r>
              <a:rPr lang="en-US" sz="1200" b="1" dirty="0" err="1"/>
              <a:t>trách</a:t>
            </a:r>
            <a:r>
              <a:rPr lang="en-US" sz="1200" b="1" dirty="0"/>
              <a:t> </a:t>
            </a:r>
            <a:r>
              <a:rPr lang="en-US" sz="1200" b="1" dirty="0" err="1"/>
              <a:t>cho</a:t>
            </a:r>
            <a:r>
              <a:rPr lang="en-US" sz="1200" b="1" dirty="0"/>
              <a:t> NCC </a:t>
            </a:r>
            <a:r>
              <a:rPr lang="en-US" sz="1200" b="1" dirty="0" err="1"/>
              <a:t>mình</a:t>
            </a:r>
            <a:r>
              <a:rPr lang="en-US" sz="1200" b="1" dirty="0"/>
              <a:t> (</a:t>
            </a:r>
            <a:r>
              <a:rPr lang="en-US" sz="1200" b="1" dirty="0" err="1"/>
              <a:t>Tên</a:t>
            </a:r>
            <a:r>
              <a:rPr lang="en-US" sz="1200" b="1" dirty="0"/>
              <a:t> NV, contact,..)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930656-31D1-5865-C95A-559B2470D713}"/>
              </a:ext>
            </a:extLst>
          </p:cNvPr>
          <p:cNvSpPr/>
          <p:nvPr/>
        </p:nvSpPr>
        <p:spPr>
          <a:xfrm>
            <a:off x="6400800" y="2133600"/>
            <a:ext cx="2461404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cũng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xuất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dạng</a:t>
            </a:r>
            <a:r>
              <a:rPr lang="en-US" sz="1200" b="1" dirty="0"/>
              <a:t> file Excel </a:t>
            </a:r>
            <a:r>
              <a:rPr lang="en-US" sz="1200" b="1" dirty="0" err="1"/>
              <a:t>khi</a:t>
            </a:r>
            <a:r>
              <a:rPr lang="en-US" sz="1200" b="1" dirty="0"/>
              <a:t> tick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đây</a:t>
            </a:r>
            <a:r>
              <a:rPr lang="en-US" sz="1200" b="1" dirty="0"/>
              <a:t>.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366F039-35C1-79E2-B43E-4707A6246CED}"/>
              </a:ext>
            </a:extLst>
          </p:cNvPr>
          <p:cNvSpPr/>
          <p:nvPr/>
        </p:nvSpPr>
        <p:spPr>
          <a:xfrm rot="2095272">
            <a:off x="6844825" y="894952"/>
            <a:ext cx="436100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2AB6D7F-65B9-9FD4-B671-BC01E3CE002C}"/>
              </a:ext>
            </a:extLst>
          </p:cNvPr>
          <p:cNvSpPr/>
          <p:nvPr/>
        </p:nvSpPr>
        <p:spPr>
          <a:xfrm rot="17716959">
            <a:off x="8001725" y="1693159"/>
            <a:ext cx="434649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94747F-C07A-A30D-4C4D-6B07A1E41B9B}"/>
              </a:ext>
            </a:extLst>
          </p:cNvPr>
          <p:cNvSpPr/>
          <p:nvPr/>
        </p:nvSpPr>
        <p:spPr>
          <a:xfrm>
            <a:off x="7239000" y="1261957"/>
            <a:ext cx="859406" cy="2909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4DB5D1-AFA5-BD6D-14FF-EB5B91265F05}"/>
              </a:ext>
            </a:extLst>
          </p:cNvPr>
          <p:cNvSpPr/>
          <p:nvPr/>
        </p:nvSpPr>
        <p:spPr>
          <a:xfrm>
            <a:off x="8167058" y="1252150"/>
            <a:ext cx="436099" cy="290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D83B41-BC6A-B230-F252-AFB95E08DD4D}"/>
              </a:ext>
            </a:extLst>
          </p:cNvPr>
          <p:cNvSpPr/>
          <p:nvPr/>
        </p:nvSpPr>
        <p:spPr>
          <a:xfrm>
            <a:off x="609600" y="4095361"/>
            <a:ext cx="41910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/>
              <a:t>Ngoài</a:t>
            </a:r>
            <a:r>
              <a:rPr lang="en-US" sz="1200" b="1" dirty="0"/>
              <a:t> </a:t>
            </a:r>
            <a:r>
              <a:rPr lang="en-US" sz="1200" b="1" dirty="0" err="1"/>
              <a:t>ra</a:t>
            </a:r>
            <a:r>
              <a:rPr lang="en-US" sz="1200" b="1" dirty="0"/>
              <a:t>, NCC </a:t>
            </a:r>
            <a:r>
              <a:rPr lang="en-US" sz="1200" b="1" dirty="0" err="1"/>
              <a:t>cũng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thấy</a:t>
            </a:r>
            <a:r>
              <a:rPr lang="en-US" sz="1200" b="1" dirty="0"/>
              <a:t> </a:t>
            </a:r>
            <a:r>
              <a:rPr lang="en-US" sz="1200" b="1" dirty="0" err="1"/>
              <a:t>những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lưu</a:t>
            </a:r>
            <a:r>
              <a:rPr lang="en-US" sz="1200" b="1" dirty="0"/>
              <a:t> ý </a:t>
            </a:r>
            <a:r>
              <a:rPr lang="en-US" sz="1200" b="1" dirty="0" err="1"/>
              <a:t>phía</a:t>
            </a:r>
            <a:r>
              <a:rPr lang="en-US" sz="1200" b="1" dirty="0"/>
              <a:t>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và</a:t>
            </a:r>
            <a:r>
              <a:rPr lang="en-US" sz="1200" b="1" dirty="0"/>
              <a:t> tick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trang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</a:t>
            </a:r>
            <a:r>
              <a:rPr lang="en-US" sz="1200" b="1" dirty="0" err="1"/>
              <a:t>thêm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449A37-8970-389D-93DB-F903CBA0F72E}"/>
              </a:ext>
            </a:extLst>
          </p:cNvPr>
          <p:cNvSpPr/>
          <p:nvPr/>
        </p:nvSpPr>
        <p:spPr>
          <a:xfrm>
            <a:off x="228600" y="5466961"/>
            <a:ext cx="8633604" cy="94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B1998863-22A5-81A9-EF5F-F9FF81BE20A3}"/>
              </a:ext>
            </a:extLst>
          </p:cNvPr>
          <p:cNvSpPr/>
          <p:nvPr/>
        </p:nvSpPr>
        <p:spPr>
          <a:xfrm rot="5400000">
            <a:off x="2401777" y="4945984"/>
            <a:ext cx="606644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045302-87DF-737C-9C0D-FC1DCF17E209}"/>
              </a:ext>
            </a:extLst>
          </p:cNvPr>
          <p:cNvSpPr txBox="1"/>
          <p:nvPr/>
        </p:nvSpPr>
        <p:spPr>
          <a:xfrm>
            <a:off x="336793" y="2380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Hoá đơn: </a:t>
            </a:r>
          </a:p>
        </p:txBody>
      </p:sp>
    </p:spTree>
    <p:extLst>
      <p:ext uri="{BB962C8B-B14F-4D97-AF65-F5344CB8AC3E}">
        <p14:creationId xmlns:p14="http://schemas.microsoft.com/office/powerpoint/2010/main" val="55061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7AF69E-9B56-11B0-A59E-94C21212F124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26ECB-54A2-0F30-821C-ADC852A98F45}"/>
              </a:ext>
            </a:extLst>
          </p:cNvPr>
          <p:cNvSpPr txBox="1"/>
          <p:nvPr/>
        </p:nvSpPr>
        <p:spPr>
          <a:xfrm>
            <a:off x="318052" y="680325"/>
            <a:ext cx="4572000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Menu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bên trái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NCC vui lòng </a:t>
            </a:r>
            <a:r>
              <a:rPr lang="vi-VN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click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Báo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Ở Menu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E58B1-07BD-5AFC-BCBD-459272045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900" y="838200"/>
            <a:ext cx="2593699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63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FAA76-D51B-CE58-91B1-C30785B94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3CCB01-DA64-7095-BA40-549F9C436BD4}"/>
              </a:ext>
            </a:extLst>
          </p:cNvPr>
          <p:cNvSpPr txBox="1"/>
          <p:nvPr/>
        </p:nvSpPr>
        <p:spPr>
          <a:xfrm>
            <a:off x="336793" y="2380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 Logistic Parameter: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36158-959A-EB7E-6534-66D6CB2AD666}"/>
              </a:ext>
            </a:extLst>
          </p:cNvPr>
          <p:cNvSpPr txBox="1"/>
          <p:nvPr/>
        </p:nvSpPr>
        <p:spPr>
          <a:xfrm>
            <a:off x="336792" y="762000"/>
            <a:ext cx="8578607" cy="135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Ở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mã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art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sản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file Excel,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75151A-4BEC-BE81-6CA2-987031952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3" y="2133600"/>
            <a:ext cx="8740895" cy="44312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9C744EF-569B-6643-61C3-3A6A8CF940B6}"/>
              </a:ext>
            </a:extLst>
          </p:cNvPr>
          <p:cNvSpPr/>
          <p:nvPr/>
        </p:nvSpPr>
        <p:spPr>
          <a:xfrm>
            <a:off x="30193" y="2142226"/>
            <a:ext cx="8633604" cy="94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98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F88F0-B042-4830-65C9-CE3D2978C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C73374-E4FB-B7A9-C9B4-132A8D319000}"/>
              </a:ext>
            </a:extLst>
          </p:cNvPr>
          <p:cNvSpPr txBox="1"/>
          <p:nvPr/>
        </p:nvSpPr>
        <p:spPr>
          <a:xfrm>
            <a:off x="336793" y="2380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 Logistic Parameter: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2658B7B-0DDA-588C-EEDB-FCEC265D4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114099"/>
              </p:ext>
            </p:extLst>
          </p:nvPr>
        </p:nvGraphicFramePr>
        <p:xfrm>
          <a:off x="152400" y="838200"/>
          <a:ext cx="8731008" cy="56958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9872">
                  <a:extLst>
                    <a:ext uri="{9D8B030D-6E8A-4147-A177-3AD203B41FA5}">
                      <a16:colId xmlns:a16="http://schemas.microsoft.com/office/drawing/2014/main" val="1892138924"/>
                    </a:ext>
                  </a:extLst>
                </a:gridCol>
                <a:gridCol w="2289432">
                  <a:extLst>
                    <a:ext uri="{9D8B030D-6E8A-4147-A177-3AD203B41FA5}">
                      <a16:colId xmlns:a16="http://schemas.microsoft.com/office/drawing/2014/main" val="855038130"/>
                    </a:ext>
                  </a:extLst>
                </a:gridCol>
                <a:gridCol w="2237870">
                  <a:extLst>
                    <a:ext uri="{9D8B030D-6E8A-4147-A177-3AD203B41FA5}">
                      <a16:colId xmlns:a16="http://schemas.microsoft.com/office/drawing/2014/main" val="560127429"/>
                    </a:ext>
                  </a:extLst>
                </a:gridCol>
                <a:gridCol w="2203834">
                  <a:extLst>
                    <a:ext uri="{9D8B030D-6E8A-4147-A177-3AD203B41FA5}">
                      <a16:colId xmlns:a16="http://schemas.microsoft.com/office/drawing/2014/main" val="2331518698"/>
                    </a:ext>
                  </a:extLst>
                </a:gridCol>
              </a:tblGrid>
              <a:tr h="266532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776955"/>
                  </a:ext>
                </a:extLst>
              </a:tr>
              <a:tr h="26653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Code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 Unit Gross Weight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lượng sản phẩm (Kg)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978074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Name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per layer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thùng chất trên 1 lớp pallet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19750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Code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Length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thùng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carton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18663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Name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Width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thùng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carton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954021"/>
                  </a:ext>
                </a:extLst>
              </a:tr>
              <a:tr h="26653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Code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MM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Height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thùng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carton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367199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Description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Gross Weight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lượng của thùng carton(kg)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932377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Article Code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 Per Pallet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lớp chất hàng hóa trên một Pallet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897499"/>
                  </a:ext>
                </a:extLst>
              </a:tr>
              <a:tr h="266532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Barcode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vạch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Carton Per Pallet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thùng trên một Pallet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27241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 Unit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đơn vị bán của MMVN (MU)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 Length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Layer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678586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Buying Unit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đơn vị bán trong 1 thùng (BU)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 Width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Layer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779413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Per Carton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MM Unit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thùng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 Height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Layer (cm)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454069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 Unit Length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Layer Gross Weight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 lượng của Layer (Kg)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545564"/>
                  </a:ext>
                </a:extLst>
              </a:tr>
              <a:tr h="438993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 Unit Width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Expiry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(days)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974415"/>
                  </a:ext>
                </a:extLst>
              </a:tr>
              <a:tr h="292369"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 Unit Height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1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779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64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A5377-3F57-29FB-962E-9604A2AC0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E349F-EB7A-DD16-69FB-90F4207D2835}"/>
              </a:ext>
            </a:extLst>
          </p:cNvPr>
          <p:cNvSpPr txBox="1"/>
          <p:nvPr/>
        </p:nvSpPr>
        <p:spPr>
          <a:xfrm>
            <a:off x="336792" y="238065"/>
            <a:ext cx="74356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3.2 Article information: NCC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mã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art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D3F158-FFCC-199C-A184-1EE23C686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" y="2819400"/>
            <a:ext cx="8966200" cy="26553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2A7759-8933-C4AF-0332-13D90557882F}"/>
              </a:ext>
            </a:extLst>
          </p:cNvPr>
          <p:cNvSpPr txBox="1"/>
          <p:nvPr/>
        </p:nvSpPr>
        <p:spPr>
          <a:xfrm>
            <a:off x="152400" y="914400"/>
            <a:ext cx="8578607" cy="135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Ở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mã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art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sản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file Excel,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F88E2B-C4A5-763D-634E-8DF5A967EDFB}"/>
              </a:ext>
            </a:extLst>
          </p:cNvPr>
          <p:cNvSpPr/>
          <p:nvPr/>
        </p:nvSpPr>
        <p:spPr>
          <a:xfrm>
            <a:off x="110103" y="2819400"/>
            <a:ext cx="8633604" cy="94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93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6B074-E204-070B-3899-67838CF81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CE01B9-D743-C9E4-FAAA-8F2A28B99285}"/>
              </a:ext>
            </a:extLst>
          </p:cNvPr>
          <p:cNvSpPr txBox="1"/>
          <p:nvPr/>
        </p:nvSpPr>
        <p:spPr>
          <a:xfrm>
            <a:off x="336793" y="23806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3.2 Article information: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F4532A1-675F-9143-5009-B6A879BBA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404993"/>
              </p:ext>
            </p:extLst>
          </p:nvPr>
        </p:nvGraphicFramePr>
        <p:xfrm>
          <a:off x="228600" y="758441"/>
          <a:ext cx="8706094" cy="5789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5">
                  <a:extLst>
                    <a:ext uri="{9D8B030D-6E8A-4147-A177-3AD203B41FA5}">
                      <a16:colId xmlns:a16="http://schemas.microsoft.com/office/drawing/2014/main" val="2532070040"/>
                    </a:ext>
                  </a:extLst>
                </a:gridCol>
                <a:gridCol w="1619186">
                  <a:extLst>
                    <a:ext uri="{9D8B030D-6E8A-4147-A177-3AD203B41FA5}">
                      <a16:colId xmlns:a16="http://schemas.microsoft.com/office/drawing/2014/main" val="168868413"/>
                    </a:ext>
                  </a:extLst>
                </a:gridCol>
                <a:gridCol w="1927603">
                  <a:extLst>
                    <a:ext uri="{9D8B030D-6E8A-4147-A177-3AD203B41FA5}">
                      <a16:colId xmlns:a16="http://schemas.microsoft.com/office/drawing/2014/main" val="1412053108"/>
                    </a:ext>
                  </a:extLst>
                </a:gridCol>
                <a:gridCol w="3659110">
                  <a:extLst>
                    <a:ext uri="{9D8B030D-6E8A-4147-A177-3AD203B41FA5}">
                      <a16:colId xmlns:a16="http://schemas.microsoft.com/office/drawing/2014/main" val="131957159"/>
                    </a:ext>
                  </a:extLst>
                </a:gridCol>
              </a:tblGrid>
              <a:tr h="36407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397933"/>
                  </a:ext>
                </a:extLst>
              </a:tr>
              <a:tr h="129752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Orderable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 thái đặt hàng của Trung tâm bán hàng, bao gồm:</a:t>
                      </a:r>
                    </a:p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Orderable: Sản phẩm đang được mở đặt hàng tại Trung tâm bán hàng </a:t>
                      </a:r>
                    </a:p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Receivable: Sản phẩm đang bị khóa đặt hàng tại Trung tâm bán hàng</a:t>
                      </a:r>
                    </a:p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No ord. no rec: Sản phẩm không mở đặt hàng, chỉ để bán hàng tại Trung tâm bán 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533738"/>
                  </a:ext>
                </a:extLst>
              </a:tr>
              <a:tr h="557019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bao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Active: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MMVN</a:t>
                      </a:r>
                    </a:p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Frozen Purchase: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MMVN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647264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Stock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Trung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151339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Stock Updated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cập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Trung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503215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Buying Price (Excluded VAT)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662223"/>
                  </a:ext>
                </a:extLst>
              </a:tr>
              <a:tr h="36407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899481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Buying Price (Included VAT)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431411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Selling Price (Included VAT)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Trung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64325"/>
                  </a:ext>
                </a:extLst>
              </a:tr>
              <a:tr h="397871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Sell VAT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739496"/>
                  </a:ext>
                </a:extLst>
              </a:tr>
              <a:tr h="36407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vạch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628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502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84FA6-B5A2-00C0-C18E-C2087130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E53A8D-1A81-7795-3AF8-8421F9649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2438400"/>
            <a:ext cx="8731007" cy="350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8C2162-DD85-6780-D8D8-28C2D88F7A02}"/>
              </a:ext>
            </a:extLst>
          </p:cNvPr>
          <p:cNvSpPr txBox="1"/>
          <p:nvPr/>
        </p:nvSpPr>
        <p:spPr>
          <a:xfrm>
            <a:off x="336792" y="238065"/>
            <a:ext cx="75118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3.3 Order List: NCC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D76F06-E170-0AB9-BE7F-72693AB6EE50}"/>
              </a:ext>
            </a:extLst>
          </p:cNvPr>
          <p:cNvSpPr txBox="1"/>
          <p:nvPr/>
        </p:nvSpPr>
        <p:spPr>
          <a:xfrm>
            <a:off x="152400" y="914400"/>
            <a:ext cx="8578607" cy="135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mã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art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sản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file Excel,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581B93-45F4-F936-3E4A-BA5A12571F15}"/>
              </a:ext>
            </a:extLst>
          </p:cNvPr>
          <p:cNvSpPr/>
          <p:nvPr/>
        </p:nvSpPr>
        <p:spPr>
          <a:xfrm>
            <a:off x="165100" y="2572991"/>
            <a:ext cx="8633604" cy="94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390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6F181-7CC9-8E7C-823A-736F7F573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8EDAE9-124A-C8FE-C927-2FB3A952FC99}"/>
              </a:ext>
            </a:extLst>
          </p:cNvPr>
          <p:cNvSpPr txBox="1"/>
          <p:nvPr/>
        </p:nvSpPr>
        <p:spPr>
          <a:xfrm>
            <a:off x="336792" y="238065"/>
            <a:ext cx="75118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3.3 Order List: NCC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NCC.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6603BE-627E-CEE7-BA82-EE5DFE8DEB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60773"/>
              </p:ext>
            </p:extLst>
          </p:nvPr>
        </p:nvGraphicFramePr>
        <p:xfrm>
          <a:off x="228600" y="990600"/>
          <a:ext cx="8686800" cy="4402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25197358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68169664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66755385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617375936"/>
                    </a:ext>
                  </a:extLst>
                </a:gridCol>
              </a:tblGrid>
              <a:tr h="58782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676631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Delivery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06202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 thái đơn hàng</a:t>
                      </a:r>
                      <a:endParaRPr lang="en-US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784781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nhận hàng (nếu đơn hàng đã được giao)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00344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nhận hàng (nếu đơn hàng đã được giao)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422462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đơn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of days delay in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ngày giao trễ so với ngày dự kiến giao hàng (nếu đơn hàng giao trễ)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482469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Cancellation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MMVN hủy đơn hàng (nếu đơn hàng đã hủy)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9813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53CA903-7467-7C5C-7890-427FCF935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61304"/>
              </p:ext>
            </p:extLst>
          </p:nvPr>
        </p:nvGraphicFramePr>
        <p:xfrm>
          <a:off x="215900" y="5392785"/>
          <a:ext cx="3848100" cy="1057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8100">
                  <a:extLst>
                    <a:ext uri="{9D8B030D-6E8A-4147-A177-3AD203B41FA5}">
                      <a16:colId xmlns:a16="http://schemas.microsoft.com/office/drawing/2014/main" val="2512842003"/>
                    </a:ext>
                  </a:extLst>
                </a:gridCol>
              </a:tblGrid>
              <a:tr h="211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vi-VN" sz="10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***Trạng thái đơn hàng</a:t>
                      </a:r>
                      <a:endParaRPr lang="vi-VN" sz="10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1383102"/>
                  </a:ext>
                </a:extLst>
              </a:tr>
              <a:tr h="211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vi-VN" sz="1000" u="none" strike="noStrike" dirty="0">
                          <a:effectLst/>
                        </a:rPr>
                        <a:t>5: Đơn hàng đợi giao</a:t>
                      </a:r>
                      <a:endParaRPr lang="vi-V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8790144"/>
                  </a:ext>
                </a:extLst>
              </a:tr>
              <a:tr h="211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vi-VN" sz="1000" u="none" strike="noStrike">
                          <a:effectLst/>
                        </a:rPr>
                        <a:t>7: Đơn hàng đã giao hoặc đã hủy</a:t>
                      </a:r>
                      <a:endParaRPr lang="vi-V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694850"/>
                  </a:ext>
                </a:extLst>
              </a:tr>
              <a:tr h="211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vi-VN" sz="1000" u="none" strike="noStrike">
                          <a:effectLst/>
                        </a:rPr>
                        <a:t>Đơn hàng đã giao sẽ có ngày nhận hàng, mã nhận hàng</a:t>
                      </a:r>
                      <a:endParaRPr lang="vi-V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6951737"/>
                  </a:ext>
                </a:extLst>
              </a:tr>
              <a:tr h="211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vi-VN" sz="1000" u="none" strike="noStrike" dirty="0">
                          <a:effectLst/>
                        </a:rPr>
                        <a:t>Đơn hàng đã hủy sẽ có ngày hủy đơn hàng</a:t>
                      </a:r>
                      <a:endParaRPr lang="vi-V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9769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770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2195E-7EF4-4C7E-D110-BD3C76EF7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1ECB16-20E5-8D25-D8DC-82763635B322}"/>
              </a:ext>
            </a:extLst>
          </p:cNvPr>
          <p:cNvSpPr txBox="1"/>
          <p:nvPr/>
        </p:nvSpPr>
        <p:spPr>
          <a:xfrm>
            <a:off x="336792" y="238065"/>
            <a:ext cx="75118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 Good Receiving: NCC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2755E-2EDD-EB71-8CC7-14E8798D1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6" y="2213347"/>
            <a:ext cx="8807208" cy="31968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241A11-C05A-7A87-3B5B-3FAF6D735B78}"/>
              </a:ext>
            </a:extLst>
          </p:cNvPr>
          <p:cNvSpPr txBox="1"/>
          <p:nvPr/>
        </p:nvSpPr>
        <p:spPr>
          <a:xfrm>
            <a:off x="142996" y="772006"/>
            <a:ext cx="8578607" cy="135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mã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art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sản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file Excel,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92A3A2-2BFA-7F7D-324F-364370349D52}"/>
              </a:ext>
            </a:extLst>
          </p:cNvPr>
          <p:cNvSpPr/>
          <p:nvPr/>
        </p:nvSpPr>
        <p:spPr>
          <a:xfrm>
            <a:off x="75299" y="2288202"/>
            <a:ext cx="8633604" cy="11407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96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65861-57FF-1D2D-CC51-159FFA54E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05D446-8033-8CF6-BF01-45D6B04AF3E7}"/>
              </a:ext>
            </a:extLst>
          </p:cNvPr>
          <p:cNvSpPr txBox="1"/>
          <p:nvPr/>
        </p:nvSpPr>
        <p:spPr>
          <a:xfrm>
            <a:off x="336792" y="238065"/>
            <a:ext cx="75118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 Good Receiving: NCC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C2C2CD-1913-D308-FDB6-5AF80124B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958213"/>
              </p:ext>
            </p:extLst>
          </p:nvPr>
        </p:nvGraphicFramePr>
        <p:xfrm>
          <a:off x="228600" y="838200"/>
          <a:ext cx="8686800" cy="529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25197358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68169664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66755385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617375936"/>
                    </a:ext>
                  </a:extLst>
                </a:gridCol>
              </a:tblGrid>
              <a:tr h="58782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676631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nhận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06202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sản phẩm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784781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sản phẩm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00344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sản phẩm của NCC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422462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đơn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đặt 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482469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Order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nhận 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98135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Delivery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Buying Price (Excluded VAT)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mua (không bao gồm Thuế và chưa chiết khấu)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102685"/>
                  </a:ext>
                </a:extLst>
              </a:tr>
              <a:tr h="5878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nhận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Amount (Excluded VAT)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nhận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300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6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62E5-8D56-0E3E-9061-AE104019B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D27BE1-94B2-9CB4-4766-70E4A5F0E820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D885E7-25F1-42BE-CCE7-E784DF7F3E0A}"/>
              </a:ext>
            </a:extLst>
          </p:cNvPr>
          <p:cNvSpPr/>
          <p:nvPr/>
        </p:nvSpPr>
        <p:spPr>
          <a:xfrm>
            <a:off x="269630" y="730497"/>
            <a:ext cx="8417170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Menu bên trái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 NCC vui lòng click “Văn bản”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Ở Menu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B1514-88E5-EB35-C715-E2894DAF9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2" y="1722967"/>
            <a:ext cx="3187148" cy="307351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987541-A4AC-ACAA-E9CC-524AEDAA4EA2}"/>
              </a:ext>
            </a:extLst>
          </p:cNvPr>
          <p:cNvSpPr/>
          <p:nvPr/>
        </p:nvSpPr>
        <p:spPr>
          <a:xfrm>
            <a:off x="3886200" y="2438400"/>
            <a:ext cx="4724400" cy="53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FB733D-A68B-240E-C3B4-9F9E2C5AA1EE}"/>
              </a:ext>
            </a:extLst>
          </p:cNvPr>
          <p:cNvSpPr txBox="1"/>
          <p:nvPr/>
        </p:nvSpPr>
        <p:spPr>
          <a:xfrm>
            <a:off x="4257612" y="2487725"/>
            <a:ext cx="3865123" cy="338554"/>
          </a:xfrm>
          <a:prstGeom prst="rect">
            <a:avLst/>
          </a:prstGeom>
          <a:noFill/>
          <a:ln w="38100">
            <a:solidFill>
              <a:srgbClr val="EB1C2D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Đơn </a:t>
            </a:r>
            <a:r>
              <a:rPr lang="en-US" sz="1600" b="1" dirty="0" err="1">
                <a:solidFill>
                  <a:srgbClr val="FF0000"/>
                </a:solidFill>
              </a:rPr>
              <a:t>hàng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thường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dành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cho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tất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cả</a:t>
            </a:r>
            <a:r>
              <a:rPr lang="en-US" sz="1600" b="1" dirty="0">
                <a:solidFill>
                  <a:srgbClr val="FF0000"/>
                </a:solidFill>
              </a:rPr>
              <a:t> NCC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9C330B-4B21-265D-14E8-95D0E564BE1F}"/>
              </a:ext>
            </a:extLst>
          </p:cNvPr>
          <p:cNvSpPr txBox="1"/>
          <p:nvPr/>
        </p:nvSpPr>
        <p:spPr>
          <a:xfrm>
            <a:off x="4257613" y="3122084"/>
            <a:ext cx="3865123" cy="338554"/>
          </a:xfrm>
          <a:prstGeom prst="rect">
            <a:avLst/>
          </a:prstGeom>
          <a:noFill/>
          <a:ln w="38100">
            <a:solidFill>
              <a:srgbClr val="EB1C2D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Đơn </a:t>
            </a:r>
            <a:r>
              <a:rPr lang="en-US" sz="1600" b="1" dirty="0" err="1">
                <a:solidFill>
                  <a:srgbClr val="FF0000"/>
                </a:solidFill>
              </a:rPr>
              <a:t>hàng</a:t>
            </a:r>
            <a:r>
              <a:rPr lang="en-US" sz="1600" b="1" dirty="0">
                <a:solidFill>
                  <a:srgbClr val="FF0000"/>
                </a:solidFill>
              </a:rPr>
              <a:t> return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3E38DF-5FF0-5D9D-C145-820D00476A83}"/>
              </a:ext>
            </a:extLst>
          </p:cNvPr>
          <p:cNvSpPr txBox="1"/>
          <p:nvPr/>
        </p:nvSpPr>
        <p:spPr>
          <a:xfrm>
            <a:off x="4257613" y="3713694"/>
            <a:ext cx="4429187" cy="338554"/>
          </a:xfrm>
          <a:prstGeom prst="rect">
            <a:avLst/>
          </a:prstGeom>
          <a:noFill/>
          <a:ln w="38100">
            <a:solidFill>
              <a:srgbClr val="EB1C2D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Đơn </a:t>
            </a:r>
            <a:r>
              <a:rPr lang="en-US" sz="1600" b="1" dirty="0" err="1">
                <a:solidFill>
                  <a:srgbClr val="FF0000"/>
                </a:solidFill>
              </a:rPr>
              <a:t>hàng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ký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gửi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thường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dành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cho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các</a:t>
            </a:r>
            <a:r>
              <a:rPr lang="en-US" sz="1600" b="1" dirty="0">
                <a:solidFill>
                  <a:srgbClr val="FF0000"/>
                </a:solidFill>
              </a:rPr>
              <a:t> NCC </a:t>
            </a:r>
            <a:r>
              <a:rPr lang="en-US" sz="1600" b="1" dirty="0" err="1">
                <a:solidFill>
                  <a:srgbClr val="FF0000"/>
                </a:solidFill>
              </a:rPr>
              <a:t>ký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gửi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95A562F-E6CA-9A28-2A0C-1795A9F00933}"/>
              </a:ext>
            </a:extLst>
          </p:cNvPr>
          <p:cNvSpPr/>
          <p:nvPr/>
        </p:nvSpPr>
        <p:spPr>
          <a:xfrm>
            <a:off x="3352800" y="2657002"/>
            <a:ext cx="685800" cy="16927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E079BF2-8032-7071-8549-67AC50535FE9}"/>
              </a:ext>
            </a:extLst>
          </p:cNvPr>
          <p:cNvSpPr/>
          <p:nvPr/>
        </p:nvSpPr>
        <p:spPr>
          <a:xfrm>
            <a:off x="3351989" y="3259723"/>
            <a:ext cx="685800" cy="16927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09C544C-AA23-0258-B71E-CBFE9D0C6B06}"/>
              </a:ext>
            </a:extLst>
          </p:cNvPr>
          <p:cNvSpPr/>
          <p:nvPr/>
        </p:nvSpPr>
        <p:spPr>
          <a:xfrm>
            <a:off x="3352800" y="3815045"/>
            <a:ext cx="685800" cy="169277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CA7641-7607-932E-D44F-71DF98DA1596}"/>
              </a:ext>
            </a:extLst>
          </p:cNvPr>
          <p:cNvSpPr/>
          <p:nvPr/>
        </p:nvSpPr>
        <p:spPr>
          <a:xfrm>
            <a:off x="685800" y="2487725"/>
            <a:ext cx="2286000" cy="4840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4750A3-99B9-03F6-2AE0-0DAC152A2505}"/>
              </a:ext>
            </a:extLst>
          </p:cNvPr>
          <p:cNvSpPr/>
          <p:nvPr/>
        </p:nvSpPr>
        <p:spPr>
          <a:xfrm>
            <a:off x="685800" y="3039977"/>
            <a:ext cx="2286000" cy="4840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D168DC-9040-51C0-BC95-A9BEBFC4C4E8}"/>
              </a:ext>
            </a:extLst>
          </p:cNvPr>
          <p:cNvSpPr/>
          <p:nvPr/>
        </p:nvSpPr>
        <p:spPr>
          <a:xfrm>
            <a:off x="685800" y="3584372"/>
            <a:ext cx="2286000" cy="4840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53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0116-D368-65FA-E8DB-4BF97F666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28F3D9-FBCA-3117-6DB0-66B614BC6174}"/>
              </a:ext>
            </a:extLst>
          </p:cNvPr>
          <p:cNvSpPr txBox="1"/>
          <p:nvPr/>
        </p:nvSpPr>
        <p:spPr>
          <a:xfrm>
            <a:off x="336792" y="238065"/>
            <a:ext cx="812140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3.5 Inventory List: NCC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dõi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hóa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hang hóa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sẵn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60928-373D-DDAC-C4EA-BF3E85BCC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5" y="2286000"/>
            <a:ext cx="8807208" cy="29839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EF9478-B8E5-943C-0E87-4290899547D0}"/>
              </a:ext>
            </a:extLst>
          </p:cNvPr>
          <p:cNvSpPr/>
          <p:nvPr/>
        </p:nvSpPr>
        <p:spPr>
          <a:xfrm>
            <a:off x="87999" y="2485636"/>
            <a:ext cx="8633604" cy="943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A58825-B796-399C-5590-2662E0AFB48F}"/>
              </a:ext>
            </a:extLst>
          </p:cNvPr>
          <p:cNvSpPr txBox="1"/>
          <p:nvPr/>
        </p:nvSpPr>
        <p:spPr>
          <a:xfrm>
            <a:off x="142996" y="772006"/>
            <a:ext cx="8578607" cy="135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Tại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mã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art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tên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sản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NCC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cũng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file Excel,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1400" b="1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740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95EE5-08E2-0DBB-8799-7417022D5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0C74A7-61EE-3FA7-0DEA-C6B05F558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637125"/>
              </p:ext>
            </p:extLst>
          </p:nvPr>
        </p:nvGraphicFramePr>
        <p:xfrm>
          <a:off x="304800" y="838200"/>
          <a:ext cx="8610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325197358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68169664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66755385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61737593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Eng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Tiếng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Việt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67663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062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Supplier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 vạch sản phẩm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78478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 thái sản phẩm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0034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Store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dữ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42246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48246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ngành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Sales Net Buying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9813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Article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nhận hàng trong ngày.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10268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sản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Goods Receiving Net Buying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30073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Stock Quantity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vi-V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 tồn kho cuối ngày 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Stock Net Buying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bao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6670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2FB7EC1-BA49-61E1-BB7F-0500C66EA60D}"/>
              </a:ext>
            </a:extLst>
          </p:cNvPr>
          <p:cNvSpPr txBox="1"/>
          <p:nvPr/>
        </p:nvSpPr>
        <p:spPr>
          <a:xfrm>
            <a:off x="336792" y="238065"/>
            <a:ext cx="812140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3.5 Inventory List: NCC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dõi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hóa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hang hóa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sẵn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</a:t>
            </a:r>
            <a:r>
              <a:rPr lang="en-US" sz="1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8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769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cs typeface="Arial" panose="020B0604020202020204" pitchFamily="34" charset="0"/>
              </a:rPr>
              <a:t>Hướng dẫn xem </a:t>
            </a:r>
            <a:r>
              <a:rPr lang="en-US" sz="2400" b="1" dirty="0" err="1">
                <a:solidFill>
                  <a:schemeClr val="bg1"/>
                </a:solidFill>
                <a:cs typeface="Arial" panose="020B060402020202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cs typeface="Arial" panose="020B0604020202020204" pitchFamily="34" charset="0"/>
              </a:rPr>
              <a:t>cáo</a:t>
            </a:r>
            <a:endParaRPr lang="vi-VN" sz="2400" b="1" dirty="0"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122B76C-94C5-2B13-2F8B-679181D0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79DE46C-0FFE-4869-8FE3-B1DE02BA1038}" type="slidenum">
              <a:rPr lang="th-TH" smtClean="0"/>
              <a:t>42</a:t>
            </a:fld>
            <a:endParaRPr lang="th-T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80DFCC-1691-12E4-B06A-0C5A2B3CBE5D}"/>
              </a:ext>
            </a:extLst>
          </p:cNvPr>
          <p:cNvSpPr txBox="1"/>
          <p:nvPr/>
        </p:nvSpPr>
        <p:spPr>
          <a:xfrm>
            <a:off x="228600" y="1371600"/>
            <a:ext cx="8610600" cy="227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 CUNG CẤP VUI LÒNG L</a:t>
            </a:r>
            <a:r>
              <a:rPr lang="vi-VN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Ý</a:t>
            </a:r>
          </a:p>
          <a:p>
            <a:pPr algn="just">
              <a:lnSpc>
                <a:spcPct val="150000"/>
              </a:lnSpc>
            </a:pPr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cut off time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Report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12:00 hàng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01/07/2026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report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12:00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02/07/2026</a:t>
            </a:r>
          </a:p>
          <a:p>
            <a:pPr algn="just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2.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lòng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tr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ờng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Report ở file Excel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đính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kèm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733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F07326-59C1-21C3-9799-F1086AD0AF9C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3.6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2C7E0E-0B39-C906-1D23-E79A585F0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94830"/>
            <a:ext cx="8001000" cy="29247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DFEBF7-F273-89FA-E8D7-88D9436F7AEB}"/>
              </a:ext>
            </a:extLst>
          </p:cNvPr>
          <p:cNvSpPr txBox="1"/>
          <p:nvPr/>
        </p:nvSpPr>
        <p:spPr>
          <a:xfrm>
            <a:off x="299004" y="803762"/>
            <a:ext cx="864414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</a:t>
            </a:r>
            <a:r>
              <a:rPr lang="en-US" sz="1400" b="1" dirty="0" err="1"/>
              <a:t>NCCsẽ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</a:t>
            </a:r>
            <a:r>
              <a:rPr lang="en-US" sz="1400" b="1" dirty="0" err="1"/>
              <a:t>được</a:t>
            </a:r>
            <a:r>
              <a:rPr lang="en-US" sz="1400" b="1" dirty="0"/>
              <a:t> </a:t>
            </a:r>
            <a:r>
              <a:rPr lang="en-US" sz="1400" b="1" dirty="0" err="1"/>
              <a:t>các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 </a:t>
            </a:r>
            <a:r>
              <a:rPr lang="en-US" sz="1400" b="1" dirty="0" err="1"/>
              <a:t>mà</a:t>
            </a:r>
            <a:r>
              <a:rPr lang="en-US" sz="1400" b="1" dirty="0"/>
              <a:t> NCC </a:t>
            </a:r>
            <a:r>
              <a:rPr lang="en-US" sz="1400" b="1" dirty="0" err="1"/>
              <a:t>đã</a:t>
            </a:r>
            <a:r>
              <a:rPr lang="en-US" sz="1400" b="1" dirty="0"/>
              <a:t> </a:t>
            </a:r>
            <a:r>
              <a:rPr lang="en-US" sz="1400" b="1" dirty="0" err="1"/>
              <a:t>thao</a:t>
            </a:r>
            <a:r>
              <a:rPr lang="en-US" sz="1400" b="1" dirty="0"/>
              <a:t> tác </a:t>
            </a:r>
            <a:r>
              <a:rPr lang="en-US" sz="1400" b="1" dirty="0" err="1"/>
              <a:t>cho</a:t>
            </a:r>
            <a:r>
              <a:rPr lang="en-US" sz="1400" b="1" dirty="0"/>
              <a:t> </a:t>
            </a:r>
            <a:r>
              <a:rPr lang="en-US" sz="1400" b="1" dirty="0" err="1"/>
              <a:t>từng</a:t>
            </a:r>
            <a:r>
              <a:rPr lang="en-US" sz="1400" b="1" dirty="0"/>
              <a:t> PO </a:t>
            </a:r>
            <a:r>
              <a:rPr lang="en-US" sz="1400" b="1" dirty="0" err="1"/>
              <a:t>từng</a:t>
            </a:r>
            <a:r>
              <a:rPr lang="en-US" sz="1400" b="1" dirty="0"/>
              <a:t> art </a:t>
            </a:r>
            <a:r>
              <a:rPr lang="en-US" sz="1400" b="1" dirty="0" err="1"/>
              <a:t>mà</a:t>
            </a:r>
            <a:r>
              <a:rPr lang="en-US" sz="1400" b="1" dirty="0"/>
              <a:t> NCC </a:t>
            </a:r>
            <a:r>
              <a:rPr lang="en-US" sz="1400" b="1" dirty="0" err="1"/>
              <a:t>đã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ở Tab “Văn </a:t>
            </a:r>
            <a:r>
              <a:rPr lang="en-US" sz="1400" b="1" dirty="0" err="1"/>
              <a:t>bản</a:t>
            </a:r>
            <a:r>
              <a:rPr lang="en-US" sz="1400" b="1" dirty="0"/>
              <a:t>” </a:t>
            </a:r>
            <a:r>
              <a:rPr lang="en-US" sz="1400" b="1" dirty="0" err="1"/>
              <a:t>mục</a:t>
            </a:r>
            <a:r>
              <a:rPr lang="en-US" sz="1400" b="1" dirty="0"/>
              <a:t> “Đơn </a:t>
            </a:r>
            <a:r>
              <a:rPr lang="en-US" sz="1400" b="1" dirty="0" err="1"/>
              <a:t>hàng</a:t>
            </a:r>
            <a:r>
              <a:rPr lang="en-US" sz="1400" b="1" dirty="0"/>
              <a:t>”.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27897F-AAD3-6B23-B459-1D79EE9FB706}"/>
              </a:ext>
            </a:extLst>
          </p:cNvPr>
          <p:cNvSpPr/>
          <p:nvPr/>
        </p:nvSpPr>
        <p:spPr>
          <a:xfrm>
            <a:off x="552450" y="2438401"/>
            <a:ext cx="7810500" cy="19811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6900E5-EDF1-3D31-0625-DC67B3A78F75}"/>
              </a:ext>
            </a:extLst>
          </p:cNvPr>
          <p:cNvSpPr txBox="1"/>
          <p:nvPr/>
        </p:nvSpPr>
        <p:spPr>
          <a:xfrm>
            <a:off x="318052" y="4587447"/>
            <a:ext cx="8644144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numCol="2" spcCol="27432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Nhiên,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xa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STT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Code: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code NCC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Supplier Name: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CTY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code NCC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 Code: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Code: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 SP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Name: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Delivery Date: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/Delivery Quantity: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Reason: Lý do / Other Reason: Lý do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By: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Date: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6782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247320-242C-E959-A828-4B0EA53D1CBB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3.6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C7BF53-82FC-965A-BE11-2DB5F2F35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543734"/>
            <a:ext cx="8915400" cy="1443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ACC895-6858-9F05-E5DD-EDA2975D6D38}"/>
              </a:ext>
            </a:extLst>
          </p:cNvPr>
          <p:cNvSpPr txBox="1"/>
          <p:nvPr/>
        </p:nvSpPr>
        <p:spPr>
          <a:xfrm>
            <a:off x="318052" y="3121219"/>
            <a:ext cx="12573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Thời</a:t>
            </a:r>
            <a:r>
              <a:rPr lang="en-US" sz="1400" b="1" dirty="0"/>
              <a:t> </a:t>
            </a:r>
            <a:r>
              <a:rPr lang="en-US" sz="1400" b="1" dirty="0" err="1"/>
              <a:t>gian</a:t>
            </a:r>
            <a:r>
              <a:rPr lang="en-US" sz="1400" b="1" dirty="0"/>
              <a:t> </a:t>
            </a:r>
            <a:r>
              <a:rPr lang="en-US" sz="1400" b="1" dirty="0" err="1"/>
              <a:t>bắt</a:t>
            </a:r>
            <a:r>
              <a:rPr lang="en-US" sz="1400" b="1" dirty="0"/>
              <a:t> </a:t>
            </a:r>
            <a:r>
              <a:rPr lang="en-US" sz="1400" b="1" dirty="0" err="1"/>
              <a:t>đầu</a:t>
            </a:r>
            <a:r>
              <a:rPr lang="en-US" sz="1400" b="1" dirty="0"/>
              <a:t> NCC </a:t>
            </a:r>
            <a:r>
              <a:rPr lang="en-US" sz="1400" b="1" dirty="0" err="1"/>
              <a:t>muốn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15C955-7156-E5D7-4531-711F24F9A15F}"/>
              </a:ext>
            </a:extLst>
          </p:cNvPr>
          <p:cNvSpPr txBox="1"/>
          <p:nvPr/>
        </p:nvSpPr>
        <p:spPr>
          <a:xfrm>
            <a:off x="1867314" y="3121218"/>
            <a:ext cx="12573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Thời</a:t>
            </a:r>
            <a:r>
              <a:rPr lang="en-US" sz="1400" b="1" dirty="0"/>
              <a:t> </a:t>
            </a:r>
            <a:r>
              <a:rPr lang="en-US" sz="1400" b="1" dirty="0" err="1"/>
              <a:t>gian</a:t>
            </a:r>
            <a:r>
              <a:rPr lang="en-US" sz="1400" b="1" dirty="0"/>
              <a:t> </a:t>
            </a:r>
            <a:r>
              <a:rPr lang="en-US" sz="1400" b="1" dirty="0" err="1"/>
              <a:t>kết</a:t>
            </a:r>
            <a:r>
              <a:rPr lang="en-US" sz="1400" b="1" dirty="0"/>
              <a:t> </a:t>
            </a:r>
            <a:r>
              <a:rPr lang="en-US" sz="1400" b="1" dirty="0" err="1"/>
              <a:t>thúc</a:t>
            </a:r>
            <a:r>
              <a:rPr lang="en-US" sz="1400" b="1" dirty="0"/>
              <a:t> NCC </a:t>
            </a:r>
            <a:r>
              <a:rPr lang="en-US" sz="1400" b="1" dirty="0" err="1"/>
              <a:t>muốn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C6C7E2-8272-DE5B-CE12-03ED6C1AA34F}"/>
              </a:ext>
            </a:extLst>
          </p:cNvPr>
          <p:cNvSpPr txBox="1"/>
          <p:nvPr/>
        </p:nvSpPr>
        <p:spPr>
          <a:xfrm>
            <a:off x="3416576" y="3121221"/>
            <a:ext cx="1257300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nhập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 NCC </a:t>
            </a:r>
            <a:r>
              <a:rPr lang="en-US" sz="1400" b="1" dirty="0" err="1"/>
              <a:t>muốn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282A59-805F-C90A-13AA-AEB34E5DAD37}"/>
              </a:ext>
            </a:extLst>
          </p:cNvPr>
          <p:cNvSpPr txBox="1"/>
          <p:nvPr/>
        </p:nvSpPr>
        <p:spPr>
          <a:xfrm>
            <a:off x="5867399" y="2987484"/>
            <a:ext cx="3133725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ô </a:t>
            </a:r>
            <a:r>
              <a:rPr lang="en-US" sz="1400" b="1" dirty="0" err="1"/>
              <a:t>này</a:t>
            </a:r>
            <a:r>
              <a:rPr lang="en-US" sz="1400" b="1" dirty="0"/>
              <a:t>, </a:t>
            </a:r>
            <a:r>
              <a:rPr lang="en-US" sz="1400" b="1" dirty="0" err="1"/>
              <a:t>ví</a:t>
            </a:r>
            <a:r>
              <a:rPr lang="en-US" sz="1400" b="1" dirty="0"/>
              <a:t> </a:t>
            </a:r>
            <a:r>
              <a:rPr lang="en-US" sz="1400" b="1" dirty="0" err="1"/>
              <a:t>dụ</a:t>
            </a:r>
            <a:r>
              <a:rPr lang="en-US" sz="1400" b="1" dirty="0"/>
              <a:t> NCC </a:t>
            </a:r>
            <a:r>
              <a:rPr lang="en-US" sz="1400" b="1" dirty="0" err="1"/>
              <a:t>có</a:t>
            </a:r>
            <a:r>
              <a:rPr lang="en-US" sz="1400" b="1" dirty="0"/>
              <a:t> 3 </a:t>
            </a:r>
            <a:r>
              <a:rPr lang="en-US" sz="1400" b="1" dirty="0" err="1"/>
              <a:t>mã</a:t>
            </a:r>
            <a:r>
              <a:rPr lang="en-US" sz="1400" b="1" dirty="0"/>
              <a:t> code, 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tất</a:t>
            </a:r>
            <a:r>
              <a:rPr lang="en-US" sz="1400" b="1" dirty="0"/>
              <a:t> </a:t>
            </a:r>
            <a:r>
              <a:rPr lang="en-US" sz="1400" b="1" dirty="0" err="1"/>
              <a:t>cả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hết</a:t>
            </a:r>
            <a:r>
              <a:rPr lang="en-US" sz="1400" b="1" dirty="0"/>
              <a:t> </a:t>
            </a:r>
            <a:r>
              <a:rPr lang="en-US" sz="1400" b="1" dirty="0" err="1"/>
              <a:t>cả</a:t>
            </a:r>
            <a:r>
              <a:rPr lang="en-US" sz="1400" b="1" dirty="0"/>
              <a:t> 3 </a:t>
            </a:r>
            <a:r>
              <a:rPr lang="en-US" sz="1400" b="1" dirty="0" err="1"/>
              <a:t>hoặc</a:t>
            </a:r>
            <a:r>
              <a:rPr lang="en-US" sz="1400" b="1" dirty="0"/>
              <a:t> 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1 </a:t>
            </a:r>
            <a:r>
              <a:rPr lang="en-US" sz="1400" b="1" dirty="0" err="1"/>
              <a:t>trong</a:t>
            </a:r>
            <a:r>
              <a:rPr lang="en-US" sz="1400" b="1" dirty="0"/>
              <a:t> 3 NCC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bằng</a:t>
            </a:r>
            <a:r>
              <a:rPr lang="en-US" sz="1400" b="1" dirty="0"/>
              <a:t> </a:t>
            </a:r>
            <a:r>
              <a:rPr lang="en-US" sz="1400" b="1" dirty="0" err="1"/>
              <a:t>cách</a:t>
            </a:r>
            <a:r>
              <a:rPr lang="en-US" sz="1400" b="1" dirty="0"/>
              <a:t> </a:t>
            </a:r>
            <a:r>
              <a:rPr lang="en-US" sz="1400" b="1" dirty="0" err="1"/>
              <a:t>xổ</a:t>
            </a:r>
            <a:r>
              <a:rPr lang="en-US" sz="1400" b="1" dirty="0"/>
              <a:t> </a:t>
            </a:r>
            <a:r>
              <a:rPr lang="en-US" sz="1400" b="1" dirty="0" err="1"/>
              <a:t>mũi</a:t>
            </a:r>
            <a:r>
              <a:rPr lang="en-US" sz="1400" b="1" dirty="0"/>
              <a:t> </a:t>
            </a:r>
            <a:r>
              <a:rPr lang="en-US" sz="1400" b="1" dirty="0" err="1"/>
              <a:t>tên</a:t>
            </a:r>
            <a:r>
              <a:rPr lang="en-US" sz="1400" b="1" dirty="0"/>
              <a:t> </a:t>
            </a:r>
            <a:r>
              <a:rPr lang="en-US" sz="1400" b="1" dirty="0" err="1"/>
              <a:t>xuống</a:t>
            </a:r>
            <a:r>
              <a:rPr lang="en-US" sz="1400" b="1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6908D3-64E3-E764-8B56-2475C74B0B64}"/>
              </a:ext>
            </a:extLst>
          </p:cNvPr>
          <p:cNvSpPr txBox="1"/>
          <p:nvPr/>
        </p:nvSpPr>
        <p:spPr>
          <a:xfrm>
            <a:off x="318052" y="810578"/>
            <a:ext cx="745434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thanh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nhập</a:t>
            </a:r>
            <a:r>
              <a:rPr lang="en-US" sz="1400" b="1" dirty="0"/>
              <a:t> </a:t>
            </a:r>
            <a:r>
              <a:rPr lang="en-US" sz="1400" b="1" dirty="0" err="1"/>
              <a:t>các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</a:t>
            </a:r>
            <a:r>
              <a:rPr lang="en-US" sz="1400" b="1" dirty="0" err="1"/>
              <a:t>bên</a:t>
            </a:r>
            <a:r>
              <a:rPr lang="en-US" sz="1400" b="1" dirty="0"/>
              <a:t> </a:t>
            </a:r>
            <a:r>
              <a:rPr lang="en-US" sz="1400" b="1" dirty="0" err="1"/>
              <a:t>dưới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làm</a:t>
            </a:r>
            <a:r>
              <a:rPr lang="en-US" sz="1400" b="1" dirty="0"/>
              <a:t> </a:t>
            </a:r>
            <a:r>
              <a:rPr lang="en-US" sz="1400" b="1" dirty="0" err="1"/>
              <a:t>điều</a:t>
            </a:r>
            <a:r>
              <a:rPr lang="en-US" sz="1400" b="1" dirty="0"/>
              <a:t> </a:t>
            </a:r>
            <a:r>
              <a:rPr lang="en-US" sz="1400" b="1" dirty="0" err="1"/>
              <a:t>kiện</a:t>
            </a:r>
            <a:r>
              <a:rPr lang="en-US" sz="1400" b="1" dirty="0"/>
              <a:t> </a:t>
            </a:r>
            <a:r>
              <a:rPr lang="en-US" sz="1400" b="1" dirty="0" err="1"/>
              <a:t>tìm</a:t>
            </a:r>
            <a:r>
              <a:rPr lang="en-US" sz="1400" b="1" dirty="0"/>
              <a:t> </a:t>
            </a:r>
            <a:r>
              <a:rPr lang="en-US" sz="1400" b="1" dirty="0" err="1"/>
              <a:t>kiếm</a:t>
            </a:r>
            <a:r>
              <a:rPr lang="en-US" sz="1400" b="1" dirty="0"/>
              <a:t>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NCC </a:t>
            </a:r>
            <a:r>
              <a:rPr lang="en-US" sz="1400" b="1" dirty="0" err="1"/>
              <a:t>mong</a:t>
            </a:r>
            <a:r>
              <a:rPr lang="en-US" sz="1400" b="1" dirty="0"/>
              <a:t> </a:t>
            </a:r>
            <a:r>
              <a:rPr lang="en-US" sz="1400" b="1" dirty="0" err="1"/>
              <a:t>muốn</a:t>
            </a:r>
            <a:r>
              <a:rPr lang="en-US" sz="1400" b="1" dirty="0"/>
              <a:t>.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C05BF86-5074-7533-B407-ACD69A16FC1E}"/>
              </a:ext>
            </a:extLst>
          </p:cNvPr>
          <p:cNvSpPr/>
          <p:nvPr/>
        </p:nvSpPr>
        <p:spPr>
          <a:xfrm rot="5400000">
            <a:off x="533659" y="2574443"/>
            <a:ext cx="549085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6A82E4B-EEA3-927F-13DB-3054AF6AFDE2}"/>
              </a:ext>
            </a:extLst>
          </p:cNvPr>
          <p:cNvSpPr/>
          <p:nvPr/>
        </p:nvSpPr>
        <p:spPr>
          <a:xfrm rot="5400000">
            <a:off x="2252173" y="2574442"/>
            <a:ext cx="549085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F0DA609-7F62-2DD9-6E02-CD9C69A538E7}"/>
              </a:ext>
            </a:extLst>
          </p:cNvPr>
          <p:cNvSpPr/>
          <p:nvPr/>
        </p:nvSpPr>
        <p:spPr>
          <a:xfrm rot="5400000">
            <a:off x="3705844" y="2574443"/>
            <a:ext cx="549085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02E57EA-5DA5-D588-2E88-5053C4CEE705}"/>
              </a:ext>
            </a:extLst>
          </p:cNvPr>
          <p:cNvSpPr/>
          <p:nvPr/>
        </p:nvSpPr>
        <p:spPr>
          <a:xfrm rot="3177866">
            <a:off x="5868776" y="2528499"/>
            <a:ext cx="549085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D1B0C6F-7157-7649-C7ED-2768C219108A}"/>
              </a:ext>
            </a:extLst>
          </p:cNvPr>
          <p:cNvCxnSpPr>
            <a:cxnSpLocks/>
          </p:cNvCxnSpPr>
          <p:nvPr/>
        </p:nvCxnSpPr>
        <p:spPr>
          <a:xfrm flipV="1">
            <a:off x="7206189" y="2349498"/>
            <a:ext cx="114882" cy="6200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A0B603C-F35B-9239-9CE4-A8AA1325D390}"/>
              </a:ext>
            </a:extLst>
          </p:cNvPr>
          <p:cNvSpPr/>
          <p:nvPr/>
        </p:nvSpPr>
        <p:spPr>
          <a:xfrm>
            <a:off x="142875" y="1692174"/>
            <a:ext cx="1501779" cy="74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B3BFAF3-5B86-48E5-8F10-64F4D93FB0E7}"/>
              </a:ext>
            </a:extLst>
          </p:cNvPr>
          <p:cNvSpPr/>
          <p:nvPr/>
        </p:nvSpPr>
        <p:spPr>
          <a:xfrm>
            <a:off x="4872862" y="1692174"/>
            <a:ext cx="2208798" cy="74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1908FC-807F-F0FC-6043-42E58AF3181F}"/>
              </a:ext>
            </a:extLst>
          </p:cNvPr>
          <p:cNvSpPr/>
          <p:nvPr/>
        </p:nvSpPr>
        <p:spPr>
          <a:xfrm>
            <a:off x="1714346" y="1682991"/>
            <a:ext cx="1501779" cy="74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BD04B2-60AF-FFDA-16FA-636779F524CD}"/>
              </a:ext>
            </a:extLst>
          </p:cNvPr>
          <p:cNvSpPr/>
          <p:nvPr/>
        </p:nvSpPr>
        <p:spPr>
          <a:xfrm>
            <a:off x="3301391" y="1692174"/>
            <a:ext cx="1501779" cy="74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09A0C40-93E7-C51C-3FA6-69F5C7682C51}"/>
              </a:ext>
            </a:extLst>
          </p:cNvPr>
          <p:cNvSpPr/>
          <p:nvPr/>
        </p:nvSpPr>
        <p:spPr>
          <a:xfrm>
            <a:off x="7157860" y="1980533"/>
            <a:ext cx="538340" cy="3838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0EEED0-14AD-C00D-9766-F2AB3238F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187" y="4431234"/>
            <a:ext cx="2486025" cy="20964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BC21F6C-2BC3-5816-ABB7-EBFEA0435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11" y="4780503"/>
            <a:ext cx="4286250" cy="1209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0E255947-999E-8380-0012-5AF3C74ADA70}"/>
              </a:ext>
            </a:extLst>
          </p:cNvPr>
          <p:cNvSpPr/>
          <p:nvPr/>
        </p:nvSpPr>
        <p:spPr>
          <a:xfrm rot="16200000">
            <a:off x="7118694" y="4047913"/>
            <a:ext cx="355330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Left 29">
            <a:extLst>
              <a:ext uri="{FF2B5EF4-FFF2-40B4-BE49-F238E27FC236}">
                <a16:creationId xmlns:a16="http://schemas.microsoft.com/office/drawing/2014/main" id="{1C048CD0-29E5-01DF-9058-0B773E40BAB0}"/>
              </a:ext>
            </a:extLst>
          </p:cNvPr>
          <p:cNvSpPr/>
          <p:nvPr/>
        </p:nvSpPr>
        <p:spPr>
          <a:xfrm>
            <a:off x="4803170" y="4953000"/>
            <a:ext cx="1521429" cy="737141"/>
          </a:xfrm>
          <a:prstGeom prst="lef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NCC tick </a:t>
            </a:r>
            <a:r>
              <a:rPr lang="en-US" sz="1200" b="1" dirty="0" err="1">
                <a:solidFill>
                  <a:srgbClr val="FF0000"/>
                </a:solidFill>
              </a:rPr>
              <a:t>chọn</a:t>
            </a:r>
            <a:r>
              <a:rPr lang="en-US" sz="1200" b="1" dirty="0">
                <a:solidFill>
                  <a:srgbClr val="FF0000"/>
                </a:solidFill>
              </a:rPr>
              <a:t> code</a:t>
            </a:r>
          </a:p>
        </p:txBody>
      </p:sp>
    </p:spTree>
    <p:extLst>
      <p:ext uri="{BB962C8B-B14F-4D97-AF65-F5344CB8AC3E}">
        <p14:creationId xmlns:p14="http://schemas.microsoft.com/office/powerpoint/2010/main" val="25306055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65AF99-1235-B101-1D9A-BB6AAEC3E581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3.6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61A1F3-A68E-0201-D824-43DA8C57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" y="838200"/>
            <a:ext cx="8299174" cy="3927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7D27-8F5D-E916-171D-D20ADABD94C2}"/>
              </a:ext>
            </a:extLst>
          </p:cNvPr>
          <p:cNvSpPr txBox="1"/>
          <p:nvPr/>
        </p:nvSpPr>
        <p:spPr>
          <a:xfrm>
            <a:off x="2209800" y="2905780"/>
            <a:ext cx="3149876" cy="523220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xuất</a:t>
            </a:r>
            <a:r>
              <a:rPr lang="en-US" sz="1400" b="1" dirty="0"/>
              <a:t> Report </a:t>
            </a:r>
            <a:r>
              <a:rPr lang="en-US" sz="1400" b="1" dirty="0" err="1"/>
              <a:t>bằng</a:t>
            </a:r>
            <a:r>
              <a:rPr lang="en-US" sz="1400" b="1" dirty="0"/>
              <a:t> file Excel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tiện</a:t>
            </a:r>
            <a:r>
              <a:rPr lang="en-US" sz="1400" b="1" dirty="0"/>
              <a:t> </a:t>
            </a:r>
            <a:r>
              <a:rPr lang="en-US" sz="1400" b="1" dirty="0" err="1"/>
              <a:t>cho</a:t>
            </a:r>
            <a:r>
              <a:rPr lang="en-US" sz="1400" b="1" dirty="0"/>
              <a:t> </a:t>
            </a:r>
            <a:r>
              <a:rPr lang="en-US" sz="1400" b="1" dirty="0" err="1"/>
              <a:t>việc</a:t>
            </a:r>
            <a:r>
              <a:rPr lang="en-US" sz="1400" b="1" dirty="0"/>
              <a:t> view </a:t>
            </a:r>
            <a:r>
              <a:rPr lang="en-US" sz="1400" b="1" dirty="0" err="1"/>
              <a:t>phản</a:t>
            </a:r>
            <a:r>
              <a:rPr lang="en-US" sz="1400" b="1" dirty="0"/>
              <a:t> </a:t>
            </a:r>
            <a:r>
              <a:rPr lang="en-US" sz="1400" b="1" dirty="0" err="1"/>
              <a:t>hồi</a:t>
            </a:r>
            <a:r>
              <a:rPr lang="en-US" sz="1400" b="1" dirty="0"/>
              <a:t> ĐH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879B78-159F-D3A3-B9B2-6066415AA595}"/>
              </a:ext>
            </a:extLst>
          </p:cNvPr>
          <p:cNvSpPr/>
          <p:nvPr/>
        </p:nvSpPr>
        <p:spPr>
          <a:xfrm>
            <a:off x="7162800" y="2801762"/>
            <a:ext cx="1501779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82A7821-2B13-A03C-C9A2-C16EBB9B5D64}"/>
              </a:ext>
            </a:extLst>
          </p:cNvPr>
          <p:cNvSpPr/>
          <p:nvPr/>
        </p:nvSpPr>
        <p:spPr>
          <a:xfrm>
            <a:off x="5562600" y="2905780"/>
            <a:ext cx="1447799" cy="38694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2F3BE6-FA4F-DA8C-4221-B152D3629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76" y="4892379"/>
            <a:ext cx="8346527" cy="1001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A71F3A-51DC-AA91-18AB-BED0FD89CF8D}"/>
              </a:ext>
            </a:extLst>
          </p:cNvPr>
          <p:cNvSpPr txBox="1"/>
          <p:nvPr/>
        </p:nvSpPr>
        <p:spPr>
          <a:xfrm>
            <a:off x="2019300" y="6228704"/>
            <a:ext cx="5105399" cy="307777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dòng</a:t>
            </a:r>
            <a:r>
              <a:rPr lang="en-US" sz="1400" b="1" dirty="0"/>
              <a:t> </a:t>
            </a:r>
            <a:r>
              <a:rPr lang="en-US" sz="1400" b="1" dirty="0" err="1"/>
              <a:t>hiển</a:t>
            </a:r>
            <a:r>
              <a:rPr lang="en-US" sz="1400" b="1" dirty="0"/>
              <a:t> thị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trang</a:t>
            </a:r>
            <a:r>
              <a:rPr lang="en-US" sz="1400" b="1" dirty="0"/>
              <a:t> </a:t>
            </a:r>
            <a:r>
              <a:rPr lang="en-US" sz="1400" b="1" dirty="0" err="1"/>
              <a:t>mình</a:t>
            </a:r>
            <a:r>
              <a:rPr lang="en-US" sz="1400" b="1" dirty="0"/>
              <a:t> </a:t>
            </a:r>
            <a:r>
              <a:rPr lang="en-US" sz="1400" b="1" dirty="0" err="1"/>
              <a:t>muốn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endParaRPr lang="en-US" sz="14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2022AE-BED6-E3ED-5667-5ED028FEC373}"/>
              </a:ext>
            </a:extLst>
          </p:cNvPr>
          <p:cNvSpPr/>
          <p:nvPr/>
        </p:nvSpPr>
        <p:spPr>
          <a:xfrm>
            <a:off x="6858000" y="5308249"/>
            <a:ext cx="1600200" cy="294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A3B1BE-60F1-E582-AE7C-C357F69E3630}"/>
              </a:ext>
            </a:extLst>
          </p:cNvPr>
          <p:cNvSpPr/>
          <p:nvPr/>
        </p:nvSpPr>
        <p:spPr>
          <a:xfrm>
            <a:off x="368990" y="5330875"/>
            <a:ext cx="1993624" cy="294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85B263C4-54BC-172A-FB31-BDDBEF8DD8EA}"/>
              </a:ext>
            </a:extLst>
          </p:cNvPr>
          <p:cNvSpPr/>
          <p:nvPr/>
        </p:nvSpPr>
        <p:spPr>
          <a:xfrm rot="2880620">
            <a:off x="1999901" y="5815875"/>
            <a:ext cx="610014" cy="219461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0FCA10E-7CB9-6A7E-BA08-EE481C5CA0CC}"/>
              </a:ext>
            </a:extLst>
          </p:cNvPr>
          <p:cNvSpPr/>
          <p:nvPr/>
        </p:nvSpPr>
        <p:spPr>
          <a:xfrm rot="7466939">
            <a:off x="6709807" y="5793980"/>
            <a:ext cx="610014" cy="27815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8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Lưu ý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tạo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Đơn hàng</a:t>
            </a:r>
            <a:endParaRPr 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05786-A78D-3A7D-7CC2-174D4A7095B9}"/>
              </a:ext>
            </a:extLst>
          </p:cNvPr>
          <p:cNvSpPr/>
          <p:nvPr/>
        </p:nvSpPr>
        <p:spPr>
          <a:xfrm>
            <a:off x="278778" y="610136"/>
            <a:ext cx="853661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Lưu</a:t>
            </a:r>
            <a:r>
              <a:rPr lang="en-US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ý: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đơn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nhiều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=&gt; SCM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check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dựa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thời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gian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đầu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tiên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đơn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mới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nhất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vòng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24h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đối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Food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48h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đối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Non Food.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lưu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trữ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vòng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endParaRPr lang="en-US" sz="16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supplier portal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nhằm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đích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cấp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lưu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trữ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NCC, Supply Chain, OM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KPI,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PO.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=&gt; Trong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MM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hỗ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trợ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VD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MOQ……),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NCC download &amp;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email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ngành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kho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order desk, COP…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đích</a:t>
            </a:r>
            <a:r>
              <a:rPr lang="en-US" sz="160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600" dirty="0">
              <a:solidFill>
                <a:srgbClr val="21212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5.    Quy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trình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bảng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Trước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20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MM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bảng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đến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như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trước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đây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nếu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KPI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21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đến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cuối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Bộ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phận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check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trích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xuất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liệu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đã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input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MM Portal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gởi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khoản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cuối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cùng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vẫn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30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cung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cấp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thêm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bằng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chứng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kể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nhận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đầu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tiên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132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Lưu ý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tạo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Đơn hàng</a:t>
            </a:r>
            <a:endParaRPr 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05786-A78D-3A7D-7CC2-174D4A7095B9}"/>
              </a:ext>
            </a:extLst>
          </p:cNvPr>
          <p:cNvSpPr/>
          <p:nvPr/>
        </p:nvSpPr>
        <p:spPr>
          <a:xfrm>
            <a:off x="278778" y="610136"/>
            <a:ext cx="853661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Lưu</a:t>
            </a:r>
            <a:r>
              <a:rPr lang="en-US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ý: </a:t>
            </a:r>
          </a:p>
          <a:p>
            <a:pPr algn="just"/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buộc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hàng,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nhằm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hàng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MMVN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nhanh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Supplier Portal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Order Desk =&gt; NCC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Order Desk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OM team,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report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đính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kèm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OM team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fix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bao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đích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MMVN (VD: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hàng,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MOQ….),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download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order desk, COP…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b="1" i="1" u="sng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r>
              <a:rPr lang="en-US" sz="1600" b="1" i="1" u="sng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u="sng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b="1" i="1" u="sng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cận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date –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date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   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file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OM team</a:t>
            </a:r>
          </a:p>
          <a:p>
            <a:pPr marL="285750" marR="0" indent="-28575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hủy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bỏ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Art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OOS                                                                                      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file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OM team/ Kho/ COP0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 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PO:    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+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BBXD =&gt;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Order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+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(DSD/PAXD) =&gt;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Kho/COP/OM team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xin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1600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</a:t>
            </a:r>
            <a:endParaRPr lang="en-US" sz="1600" dirty="0">
              <a:solidFill>
                <a:srgbClr val="21212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706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Lưu ý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tạo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Phản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hồi</a:t>
            </a:r>
            <a:r>
              <a:rPr lang="en-US" sz="2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Đơn hàng</a:t>
            </a:r>
            <a:endParaRPr 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05786-A78D-3A7D-7CC2-174D4A7095B9}"/>
              </a:ext>
            </a:extLst>
          </p:cNvPr>
          <p:cNvSpPr/>
          <p:nvPr/>
        </p:nvSpPr>
        <p:spPr>
          <a:xfrm>
            <a:off x="278778" y="610136"/>
            <a:ext cx="853661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Lưu</a:t>
            </a:r>
            <a:r>
              <a:rPr lang="en-US" sz="1600" b="1" u="sng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ý: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Vì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hệ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thống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nhằm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ghi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nhận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phục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vụ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check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phạt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Delivery Performance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SCM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Order Desk,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nhưng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OM team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truy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cập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Hệ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thống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Supplier Portal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Nếu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đối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do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làm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việc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trực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tiếp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OM/Kho/COP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lên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PO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đúng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lượng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/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giá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,… NCC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chỉ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tải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report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phản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hồi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họ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thôi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Order Desk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SCM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nữa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–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chỉ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gửi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lại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nữa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Order Desk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SCM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trong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trường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hợp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cần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gia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hạn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đơn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hàng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giao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hàng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trễ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thôi</a:t>
            </a:r>
            <a:r>
              <a:rPr lang="en-US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).</a:t>
            </a:r>
          </a:p>
          <a:p>
            <a:pPr algn="just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341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5762D9-7A1E-18F2-FE11-4568A645582A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78C087-29D5-E3AB-4557-C299113EFD70}"/>
              </a:ext>
            </a:extLst>
          </p:cNvPr>
          <p:cNvSpPr txBox="1"/>
          <p:nvPr/>
        </p:nvSpPr>
        <p:spPr>
          <a:xfrm>
            <a:off x="346626" y="830574"/>
            <a:ext cx="757817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, NCC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</a:t>
            </a:r>
            <a:r>
              <a:rPr lang="en-US" sz="1400" b="1" dirty="0" err="1"/>
              <a:t>được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đánh</a:t>
            </a:r>
            <a:r>
              <a:rPr lang="en-US" sz="1400" b="1" dirty="0"/>
              <a:t> </a:t>
            </a:r>
            <a:r>
              <a:rPr lang="en-US" sz="1400" b="1" dirty="0" err="1"/>
              <a:t>giá</a:t>
            </a:r>
            <a:r>
              <a:rPr lang="en-US" sz="1400" b="1" dirty="0"/>
              <a:t> </a:t>
            </a:r>
            <a:r>
              <a:rPr lang="en-US" sz="1400" b="1" dirty="0" err="1"/>
              <a:t>chỉ</a:t>
            </a:r>
            <a:r>
              <a:rPr lang="en-US" sz="1400" b="1" dirty="0"/>
              <a:t> </a:t>
            </a:r>
            <a:r>
              <a:rPr lang="en-US" sz="1400" b="1" dirty="0" err="1"/>
              <a:t>tiêu</a:t>
            </a:r>
            <a:r>
              <a:rPr lang="en-US" sz="1400" b="1" dirty="0"/>
              <a:t> (KPIs) </a:t>
            </a:r>
            <a:r>
              <a:rPr lang="en-US" sz="1400" b="1" dirty="0" err="1"/>
              <a:t>về</a:t>
            </a:r>
            <a:r>
              <a:rPr lang="en-US" sz="1400" b="1" dirty="0"/>
              <a:t> </a:t>
            </a:r>
            <a:r>
              <a:rPr lang="en-US" sz="1400" b="1" dirty="0" err="1"/>
              <a:t>việc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 </a:t>
            </a:r>
            <a:r>
              <a:rPr lang="en-US" sz="1400" b="1" dirty="0" err="1"/>
              <a:t>hàng</a:t>
            </a:r>
            <a:r>
              <a:rPr lang="en-US" sz="1400" b="1" dirty="0"/>
              <a:t> (</a:t>
            </a:r>
            <a:r>
              <a:rPr lang="en-US" sz="1400" b="1" dirty="0" err="1"/>
              <a:t>trễ</a:t>
            </a:r>
            <a:r>
              <a:rPr lang="en-US" sz="1400" b="1" dirty="0"/>
              <a:t>, </a:t>
            </a:r>
            <a:r>
              <a:rPr lang="en-US" sz="1400" b="1" dirty="0" err="1"/>
              <a:t>thiếu</a:t>
            </a:r>
            <a:r>
              <a:rPr lang="en-US" sz="1400" b="1" dirty="0"/>
              <a:t>, </a:t>
            </a:r>
            <a:r>
              <a:rPr lang="en-US" sz="1400" b="1" dirty="0" err="1"/>
              <a:t>không</a:t>
            </a:r>
            <a:r>
              <a:rPr lang="en-US" sz="1400" b="1" dirty="0"/>
              <a:t> </a:t>
            </a:r>
            <a:r>
              <a:rPr lang="en-US" sz="1400" b="1" dirty="0" err="1"/>
              <a:t>giao</a:t>
            </a:r>
            <a:r>
              <a:rPr lang="en-US" sz="1400" b="1" dirty="0"/>
              <a:t>)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là</a:t>
            </a:r>
            <a:r>
              <a:rPr lang="en-US" sz="1400" b="1" dirty="0"/>
              <a:t> Penalty </a:t>
            </a:r>
            <a:r>
              <a:rPr lang="en-US" sz="1400" b="1" dirty="0" err="1"/>
              <a:t>của</a:t>
            </a:r>
            <a:r>
              <a:rPr lang="en-US" sz="1400" b="1" dirty="0"/>
              <a:t> NCC qua </a:t>
            </a:r>
            <a:r>
              <a:rPr lang="en-US" sz="1400" b="1" dirty="0" err="1"/>
              <a:t>từng</a:t>
            </a:r>
            <a:r>
              <a:rPr lang="en-US" sz="1400" b="1" dirty="0"/>
              <a:t> </a:t>
            </a:r>
            <a:r>
              <a:rPr lang="en-US" sz="1400" b="1" dirty="0" err="1"/>
              <a:t>tháng</a:t>
            </a:r>
            <a:r>
              <a:rPr lang="en-US" sz="1400" b="1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925CE-3803-B567-D455-3A4C933D0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504043"/>
            <a:ext cx="5742748" cy="3273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017FF1-FDA6-431E-9FF8-09F6EFF22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26" y="1752600"/>
            <a:ext cx="2209800" cy="1771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131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D43319-6628-E66A-D0B2-609D22D6D25A}"/>
              </a:ext>
            </a:extLst>
          </p:cNvPr>
          <p:cNvSpPr/>
          <p:nvPr/>
        </p:nvSpPr>
        <p:spPr>
          <a:xfrm>
            <a:off x="269630" y="698926"/>
            <a:ext cx="8417170" cy="1900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NCC chọn các trường sau để lọc đơn 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Nhanh: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/ “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buộc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/ “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buộc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“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B75C38-2D75-184D-CDDB-085749410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998985"/>
            <a:ext cx="5486400" cy="2399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AEFCEA-89D3-4BCD-D89B-B0D55D51C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176905"/>
            <a:ext cx="2514600" cy="1994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E27191A-AF51-556C-3E39-3AE929021869}"/>
              </a:ext>
            </a:extLst>
          </p:cNvPr>
          <p:cNvSpPr txBox="1"/>
          <p:nvPr/>
        </p:nvSpPr>
        <p:spPr>
          <a:xfrm>
            <a:off x="345830" y="5414212"/>
            <a:ext cx="2930770" cy="307777"/>
          </a:xfrm>
          <a:prstGeom prst="rect">
            <a:avLst/>
          </a:prstGeom>
          <a:noFill/>
          <a:ln w="28575">
            <a:solidFill>
              <a:srgbClr val="EB1C2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Trạng</a:t>
            </a:r>
            <a:r>
              <a:rPr lang="en-US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thái</a:t>
            </a:r>
            <a:r>
              <a:rPr lang="en-US" sz="1400" b="1" dirty="0">
                <a:solidFill>
                  <a:srgbClr val="FF0000"/>
                </a:solidFill>
                <a:highlight>
                  <a:srgbClr val="FFFF00"/>
                </a:highlight>
              </a:rPr>
              <a:t> đơn </a:t>
            </a:r>
            <a:r>
              <a:rPr lang="en-US" sz="1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hàng</a:t>
            </a:r>
            <a:endParaRPr lang="en-US" sz="14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5B6C6-867E-648B-81D0-F2CC0FC21E3C}"/>
              </a:ext>
            </a:extLst>
          </p:cNvPr>
          <p:cNvSpPr/>
          <p:nvPr/>
        </p:nvSpPr>
        <p:spPr>
          <a:xfrm>
            <a:off x="3429000" y="3581400"/>
            <a:ext cx="2362200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DCAD59-E29F-7FF6-016F-A68FE637D06A}"/>
              </a:ext>
            </a:extLst>
          </p:cNvPr>
          <p:cNvSpPr txBox="1"/>
          <p:nvPr/>
        </p:nvSpPr>
        <p:spPr>
          <a:xfrm>
            <a:off x="3433864" y="4800600"/>
            <a:ext cx="2476502" cy="523220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Bắt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buộc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điền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49F0D56F-65A0-2CFC-78B3-9103009704CF}"/>
              </a:ext>
            </a:extLst>
          </p:cNvPr>
          <p:cNvSpPr/>
          <p:nvPr/>
        </p:nvSpPr>
        <p:spPr>
          <a:xfrm>
            <a:off x="4419600" y="4174074"/>
            <a:ext cx="4572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FAF197-22DE-A8A9-F035-519ED8EB2269}"/>
              </a:ext>
            </a:extLst>
          </p:cNvPr>
          <p:cNvSpPr/>
          <p:nvPr/>
        </p:nvSpPr>
        <p:spPr>
          <a:xfrm>
            <a:off x="2438400" y="3581400"/>
            <a:ext cx="381000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037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2E12E4-D004-4BE9-1582-3EE1172EF5C4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EA063F-CF2E-06F8-A4A3-7051820A7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2446026"/>
            <a:ext cx="8686800" cy="3581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185674-5396-6B54-A618-82A654D03FA0}"/>
              </a:ext>
            </a:extLst>
          </p:cNvPr>
          <p:cNvSpPr txBox="1"/>
          <p:nvPr/>
        </p:nvSpPr>
        <p:spPr>
          <a:xfrm>
            <a:off x="346626" y="830574"/>
            <a:ext cx="7578173" cy="13849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/ “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Thanh “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code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tick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488EC9-3A4C-A15F-02C0-438396E69D42}"/>
              </a:ext>
            </a:extLst>
          </p:cNvPr>
          <p:cNvSpPr/>
          <p:nvPr/>
        </p:nvSpPr>
        <p:spPr>
          <a:xfrm>
            <a:off x="257175" y="2743200"/>
            <a:ext cx="8458200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3149C-CC52-9AC1-9003-D5117690C13D}"/>
              </a:ext>
            </a:extLst>
          </p:cNvPr>
          <p:cNvSpPr txBox="1"/>
          <p:nvPr/>
        </p:nvSpPr>
        <p:spPr>
          <a:xfrm>
            <a:off x="2133600" y="6219783"/>
            <a:ext cx="5063573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cũng</a:t>
            </a:r>
            <a:r>
              <a:rPr lang="en-US" sz="1400" b="1" dirty="0"/>
              <a:t>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dòng</a:t>
            </a:r>
            <a:r>
              <a:rPr lang="en-US" sz="1400" b="1" dirty="0"/>
              <a:t> </a:t>
            </a:r>
            <a:r>
              <a:rPr lang="en-US" sz="1400" b="1" dirty="0" err="1"/>
              <a:t>hiển</a:t>
            </a:r>
            <a:r>
              <a:rPr lang="en-US" sz="1400" b="1" dirty="0"/>
              <a:t> thị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trang</a:t>
            </a:r>
            <a:r>
              <a:rPr lang="en-US" sz="1400" b="1" dirty="0"/>
              <a:t> </a:t>
            </a:r>
            <a:r>
              <a:rPr lang="en-US" sz="1400" b="1" dirty="0" err="1"/>
              <a:t>mình</a:t>
            </a:r>
            <a:r>
              <a:rPr lang="en-US" sz="1400" b="1" dirty="0"/>
              <a:t> </a:t>
            </a:r>
            <a:r>
              <a:rPr lang="en-US" sz="1400" b="1" dirty="0" err="1"/>
              <a:t>muốn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endParaRPr lang="en-US" sz="1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05D7A9-3B27-C6A2-5EE1-ECB65F6BD83A}"/>
              </a:ext>
            </a:extLst>
          </p:cNvPr>
          <p:cNvSpPr/>
          <p:nvPr/>
        </p:nvSpPr>
        <p:spPr>
          <a:xfrm>
            <a:off x="276225" y="5662625"/>
            <a:ext cx="1993624" cy="294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8194B7-9A26-F75F-EAA4-790BDD751AEA}"/>
              </a:ext>
            </a:extLst>
          </p:cNvPr>
          <p:cNvSpPr/>
          <p:nvPr/>
        </p:nvSpPr>
        <p:spPr>
          <a:xfrm>
            <a:off x="6721751" y="5643260"/>
            <a:ext cx="1993624" cy="294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048400-00B7-1D7B-7662-8F53B809803E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7A7E41-8666-2DED-D350-E595141DD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" y="3227592"/>
            <a:ext cx="8825948" cy="3249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81A66A-5F26-0309-F3C1-34C89F276F47}"/>
              </a:ext>
            </a:extLst>
          </p:cNvPr>
          <p:cNvSpPr txBox="1"/>
          <p:nvPr/>
        </p:nvSpPr>
        <p:spPr>
          <a:xfrm>
            <a:off x="346626" y="830574"/>
            <a:ext cx="7578173" cy="22929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numCol="2" spcCol="36576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STT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/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/ 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</a:t>
            </a: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fill: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Giao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LD: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phận SCM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nhận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check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them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email.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final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3FA194-1508-41CB-2941-201B16CC6B87}"/>
              </a:ext>
            </a:extLst>
          </p:cNvPr>
          <p:cNvSpPr/>
          <p:nvPr/>
        </p:nvSpPr>
        <p:spPr>
          <a:xfrm>
            <a:off x="159026" y="3352800"/>
            <a:ext cx="8756374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9B0A8E-CEFF-B1F4-C7EE-F27D8131698B}"/>
              </a:ext>
            </a:extLst>
          </p:cNvPr>
          <p:cNvSpPr/>
          <p:nvPr/>
        </p:nvSpPr>
        <p:spPr>
          <a:xfrm>
            <a:off x="6400800" y="4240008"/>
            <a:ext cx="1371600" cy="1430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5614E-DC0E-C1F8-38BC-BA58140F13D5}"/>
              </a:ext>
            </a:extLst>
          </p:cNvPr>
          <p:cNvSpPr txBox="1"/>
          <p:nvPr/>
        </p:nvSpPr>
        <p:spPr>
          <a:xfrm>
            <a:off x="3810000" y="6095282"/>
            <a:ext cx="4949273" cy="52322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Ở </a:t>
            </a:r>
            <a:r>
              <a:rPr lang="en-US" sz="1400" b="1" dirty="0" err="1"/>
              <a:t>bên</a:t>
            </a:r>
            <a:r>
              <a:rPr lang="en-US" sz="1400" b="1" dirty="0"/>
              <a:t> </a:t>
            </a:r>
            <a:r>
              <a:rPr lang="en-US" sz="1400" b="1" dirty="0" err="1"/>
              <a:t>dưới</a:t>
            </a:r>
            <a:r>
              <a:rPr lang="en-US" sz="1400" b="1" dirty="0"/>
              <a:t> </a:t>
            </a:r>
            <a:r>
              <a:rPr lang="en-US" sz="1400" b="1" dirty="0" err="1"/>
              <a:t>số</a:t>
            </a:r>
            <a:r>
              <a:rPr lang="en-US" sz="1400" b="1" dirty="0"/>
              <a:t> </a:t>
            </a:r>
            <a:r>
              <a:rPr lang="en-US" sz="1400" b="1" dirty="0" err="1"/>
              <a:t>tiền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ở </a:t>
            </a:r>
            <a:r>
              <a:rPr lang="en-US" sz="1400" b="1" dirty="0" err="1"/>
              <a:t>cột</a:t>
            </a:r>
            <a:r>
              <a:rPr lang="en-US" sz="1400" b="1" dirty="0"/>
              <a:t> </a:t>
            </a:r>
            <a:r>
              <a:rPr lang="en-US" sz="1400" b="1" dirty="0" err="1"/>
              <a:t>Vòng</a:t>
            </a:r>
            <a:r>
              <a:rPr lang="en-US" sz="1400" b="1" dirty="0"/>
              <a:t> 2 </a:t>
            </a:r>
            <a:r>
              <a:rPr lang="en-US" sz="1400" b="1" dirty="0" err="1"/>
              <a:t>và</a:t>
            </a:r>
            <a:r>
              <a:rPr lang="en-US" sz="1400" b="1" dirty="0"/>
              <a:t> </a:t>
            </a:r>
            <a:r>
              <a:rPr lang="en-US" sz="1400" b="1" dirty="0" err="1"/>
              <a:t>Vòng</a:t>
            </a:r>
            <a:r>
              <a:rPr lang="en-US" sz="1400" b="1" dirty="0"/>
              <a:t> 3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ngày</a:t>
            </a:r>
            <a:r>
              <a:rPr lang="en-US" sz="1400" b="1" dirty="0"/>
              <a:t> </a:t>
            </a:r>
            <a:r>
              <a:rPr lang="en-US" sz="1400" b="1" dirty="0" err="1"/>
              <a:t>mà</a:t>
            </a:r>
            <a:r>
              <a:rPr lang="en-US" sz="1400" b="1" dirty="0"/>
              <a:t> </a:t>
            </a:r>
            <a:r>
              <a:rPr lang="en-US" sz="1400" b="1" dirty="0" err="1"/>
              <a:t>bộ</a:t>
            </a:r>
            <a:r>
              <a:rPr lang="en-US" sz="1400" b="1" dirty="0"/>
              <a:t> phận check </a:t>
            </a:r>
            <a:r>
              <a:rPr lang="en-US" sz="1400" b="1" dirty="0" err="1"/>
              <a:t>phạt</a:t>
            </a:r>
            <a:r>
              <a:rPr lang="en-US" sz="1400" b="1" dirty="0"/>
              <a:t> </a:t>
            </a:r>
            <a:r>
              <a:rPr lang="en-US" sz="1400" b="1" dirty="0" err="1"/>
              <a:t>gửi</a:t>
            </a:r>
            <a:r>
              <a:rPr lang="en-US" sz="1400" b="1" dirty="0"/>
              <a:t> email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</a:t>
            </a:r>
            <a:r>
              <a:rPr lang="en-US" sz="1400" b="1" dirty="0" err="1"/>
              <a:t>đến</a:t>
            </a:r>
            <a:r>
              <a:rPr lang="en-US" sz="1400" b="1" dirty="0"/>
              <a:t> </a:t>
            </a:r>
            <a:r>
              <a:rPr lang="en-US" sz="1400" b="1" dirty="0" err="1"/>
              <a:t>cho</a:t>
            </a:r>
            <a:r>
              <a:rPr lang="en-US" sz="1400" b="1" dirty="0"/>
              <a:t> NCC.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D702920-6238-5588-BA26-C419C260F739}"/>
              </a:ext>
            </a:extLst>
          </p:cNvPr>
          <p:cNvSpPr/>
          <p:nvPr/>
        </p:nvSpPr>
        <p:spPr>
          <a:xfrm rot="7466939">
            <a:off x="5808570" y="5656904"/>
            <a:ext cx="610014" cy="27815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A70A1C-25A8-0F47-FAF5-E9CE4C2C671A}"/>
              </a:ext>
            </a:extLst>
          </p:cNvPr>
          <p:cNvSpPr txBox="1"/>
          <p:nvPr/>
        </p:nvSpPr>
        <p:spPr>
          <a:xfrm>
            <a:off x="159026" y="5217002"/>
            <a:ext cx="3158622" cy="52322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Khi NCC </a:t>
            </a:r>
            <a:r>
              <a:rPr lang="en-US" sz="1400" b="1" dirty="0" err="1"/>
              <a:t>nhấp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</a:t>
            </a:r>
            <a:r>
              <a:rPr lang="en-US" sz="1400" b="1" dirty="0" err="1"/>
              <a:t>dấu</a:t>
            </a:r>
            <a:r>
              <a:rPr lang="en-US" sz="1400" b="1" dirty="0"/>
              <a:t> </a:t>
            </a:r>
            <a:r>
              <a:rPr lang="en-US" sz="1400" b="1" dirty="0" err="1"/>
              <a:t>này</a:t>
            </a:r>
            <a:r>
              <a:rPr lang="en-US" sz="1400" b="1" dirty="0"/>
              <a:t>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xem</a:t>
            </a:r>
            <a:r>
              <a:rPr lang="en-US" sz="1400" b="1" dirty="0"/>
              <a:t> </a:t>
            </a:r>
            <a:r>
              <a:rPr lang="en-US" sz="1400" b="1" dirty="0" err="1"/>
              <a:t>được</a:t>
            </a:r>
            <a:r>
              <a:rPr lang="en-US" sz="1400" b="1" dirty="0"/>
              <a:t> </a:t>
            </a:r>
            <a:r>
              <a:rPr lang="en-US" sz="1400" b="1" dirty="0" err="1"/>
              <a:t>thông</a:t>
            </a:r>
            <a:r>
              <a:rPr lang="en-US" sz="1400" b="1" dirty="0"/>
              <a:t> tin chi </a:t>
            </a:r>
            <a:r>
              <a:rPr lang="en-US" sz="1400" b="1" dirty="0" err="1"/>
              <a:t>tiết</a:t>
            </a:r>
            <a:endParaRPr lang="en-US" sz="1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6C0E94-5678-37EE-6416-0736E8760D15}"/>
              </a:ext>
            </a:extLst>
          </p:cNvPr>
          <p:cNvSpPr/>
          <p:nvPr/>
        </p:nvSpPr>
        <p:spPr>
          <a:xfrm>
            <a:off x="178075" y="4394483"/>
            <a:ext cx="381002" cy="2992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CB8D39F-5A58-40D7-8DCC-7F626A08CE6E}"/>
              </a:ext>
            </a:extLst>
          </p:cNvPr>
          <p:cNvSpPr/>
          <p:nvPr/>
        </p:nvSpPr>
        <p:spPr>
          <a:xfrm rot="5400000">
            <a:off x="177066" y="4816312"/>
            <a:ext cx="383019" cy="27815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83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3B4D4-5151-C40C-52BA-EF200465543E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19EF9A-9473-D687-4396-10FBC0A0C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34930"/>
            <a:ext cx="8686800" cy="43134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2DA9FD-17B0-3AB9-77D0-C6B5EC00E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881176"/>
            <a:ext cx="342900" cy="257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83850D-82B5-8362-3CD4-B95058F80A40}"/>
              </a:ext>
            </a:extLst>
          </p:cNvPr>
          <p:cNvSpPr txBox="1"/>
          <p:nvPr/>
        </p:nvSpPr>
        <p:spPr>
          <a:xfrm>
            <a:off x="346626" y="830574"/>
            <a:ext cx="7578173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Round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đơn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view, NCC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 Excel.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B6D67F-99C4-5603-04D0-3DE56C647DFB}"/>
              </a:ext>
            </a:extLst>
          </p:cNvPr>
          <p:cNvSpPr/>
          <p:nvPr/>
        </p:nvSpPr>
        <p:spPr>
          <a:xfrm>
            <a:off x="2362200" y="3657600"/>
            <a:ext cx="381002" cy="2992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33BDAE-F229-20EE-AC5D-9844A1CC6B81}"/>
              </a:ext>
            </a:extLst>
          </p:cNvPr>
          <p:cNvSpPr/>
          <p:nvPr/>
        </p:nvSpPr>
        <p:spPr>
          <a:xfrm>
            <a:off x="295274" y="3200400"/>
            <a:ext cx="3133725" cy="2992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2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B5C01E-CE8D-67D5-5F05-126ACE4E6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85131"/>
            <a:ext cx="5410200" cy="40585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3E251C-994F-F5C4-9353-8A16BA8A3F02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45992-62C6-51D2-7880-FE7184172F96}"/>
              </a:ext>
            </a:extLst>
          </p:cNvPr>
          <p:cNvSpPr txBox="1"/>
          <p:nvPr/>
        </p:nvSpPr>
        <p:spPr>
          <a:xfrm>
            <a:off x="346626" y="830574"/>
            <a:ext cx="757817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thị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body mail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15004C-720A-EC1F-4FFC-64ECB4BECA0E}"/>
              </a:ext>
            </a:extLst>
          </p:cNvPr>
          <p:cNvSpPr/>
          <p:nvPr/>
        </p:nvSpPr>
        <p:spPr>
          <a:xfrm>
            <a:off x="3236126" y="3352799"/>
            <a:ext cx="20754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F01DF7-83DB-A4FA-9FD1-2EA7BF48EB97}"/>
              </a:ext>
            </a:extLst>
          </p:cNvPr>
          <p:cNvSpPr/>
          <p:nvPr/>
        </p:nvSpPr>
        <p:spPr>
          <a:xfrm>
            <a:off x="3236126" y="3975023"/>
            <a:ext cx="20754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89049D-6FC3-5F52-5EC8-47180F802EFB}"/>
              </a:ext>
            </a:extLst>
          </p:cNvPr>
          <p:cNvSpPr/>
          <p:nvPr/>
        </p:nvSpPr>
        <p:spPr>
          <a:xfrm>
            <a:off x="152400" y="3975023"/>
            <a:ext cx="20754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A51B3E-374D-7094-E3F4-BD01E05C2D6C}"/>
              </a:ext>
            </a:extLst>
          </p:cNvPr>
          <p:cNvSpPr/>
          <p:nvPr/>
        </p:nvSpPr>
        <p:spPr>
          <a:xfrm>
            <a:off x="152400" y="4720055"/>
            <a:ext cx="20754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036302-337A-66BB-9672-AB341BB1941C}"/>
              </a:ext>
            </a:extLst>
          </p:cNvPr>
          <p:cNvSpPr txBox="1"/>
          <p:nvPr/>
        </p:nvSpPr>
        <p:spPr>
          <a:xfrm>
            <a:off x="3473725" y="2668308"/>
            <a:ext cx="1600201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Email nhận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8CEB23-B757-B05C-DB1B-C3179F71130B}"/>
              </a:ext>
            </a:extLst>
          </p:cNvPr>
          <p:cNvSpPr txBox="1"/>
          <p:nvPr/>
        </p:nvSpPr>
        <p:spPr>
          <a:xfrm>
            <a:off x="346626" y="3214299"/>
            <a:ext cx="1600200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Thời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gian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email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gửi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đi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4DEB32-8B9F-0400-216F-499CBD5E01EA}"/>
              </a:ext>
            </a:extLst>
          </p:cNvPr>
          <p:cNvSpPr txBox="1"/>
          <p:nvPr/>
        </p:nvSpPr>
        <p:spPr>
          <a:xfrm>
            <a:off x="3729137" y="4894366"/>
            <a:ext cx="1089375" cy="27699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gửi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từ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D663C8-9895-B89B-BCCE-6A1A8627079F}"/>
              </a:ext>
            </a:extLst>
          </p:cNvPr>
          <p:cNvSpPr txBox="1"/>
          <p:nvPr/>
        </p:nvSpPr>
        <p:spPr>
          <a:xfrm>
            <a:off x="75150" y="5643688"/>
            <a:ext cx="2190750" cy="646331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File Excel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đính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kèm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mở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file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trực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tiếp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khi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nhấn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vào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0F69933-9554-8F3E-CACA-C6687C4056D9}"/>
              </a:ext>
            </a:extLst>
          </p:cNvPr>
          <p:cNvSpPr/>
          <p:nvPr/>
        </p:nvSpPr>
        <p:spPr>
          <a:xfrm rot="5400000">
            <a:off x="993074" y="5308793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70C995C7-86D3-6B3A-27EA-B7ED0FF18C88}"/>
              </a:ext>
            </a:extLst>
          </p:cNvPr>
          <p:cNvSpPr/>
          <p:nvPr/>
        </p:nvSpPr>
        <p:spPr>
          <a:xfrm rot="5400000">
            <a:off x="4130085" y="4567574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3FF5CFC4-13D8-37E8-3B64-A657A9FF0D38}"/>
              </a:ext>
            </a:extLst>
          </p:cNvPr>
          <p:cNvSpPr/>
          <p:nvPr/>
        </p:nvSpPr>
        <p:spPr>
          <a:xfrm rot="16200000">
            <a:off x="954323" y="3614711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D8CAF79-EF36-A93B-1DA5-1D8E2FF9F6D1}"/>
              </a:ext>
            </a:extLst>
          </p:cNvPr>
          <p:cNvSpPr/>
          <p:nvPr/>
        </p:nvSpPr>
        <p:spPr>
          <a:xfrm rot="16200000">
            <a:off x="4120173" y="3004869"/>
            <a:ext cx="307302" cy="276999"/>
          </a:xfrm>
          <a:prstGeom prst="rightArrow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6614F3-2486-7271-D0C8-E0A269E8B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552" y="1545898"/>
            <a:ext cx="3583252" cy="3105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FEEDAD3-0D94-C726-995D-AE777917304D}"/>
              </a:ext>
            </a:extLst>
          </p:cNvPr>
          <p:cNvSpPr txBox="1"/>
          <p:nvPr/>
        </p:nvSpPr>
        <p:spPr>
          <a:xfrm>
            <a:off x="5815278" y="5139279"/>
            <a:ext cx="2971800" cy="46166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Đây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là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phần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body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email, NCC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cũng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xem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lại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“Chi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đơn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hàng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tại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đây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E44F95B-9809-FACD-C17F-E7FCE693D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625" y="860009"/>
            <a:ext cx="2571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63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149FB9-E040-4275-8783-9A0E8BD1B0F8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DFAFA1-CDA1-BEE5-E0BA-E1B9B4E26429}"/>
              </a:ext>
            </a:extLst>
          </p:cNvPr>
          <p:cNvSpPr txBox="1"/>
          <p:nvPr/>
        </p:nvSpPr>
        <p:spPr>
          <a:xfrm>
            <a:off x="346626" y="830574"/>
            <a:ext cx="7578173" cy="50912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ý,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Round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Subject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file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đơn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Round.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R3,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phận check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attack file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đơn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Round 4,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chốt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Penalty,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phía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bộ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phận check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upload R4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thêm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email  email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R1,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R1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KPIs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ở R1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R2,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clear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Portal.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Portal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Portal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R3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email remind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NCC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ở 3 Round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SCM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NCC,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check final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SCM </a:t>
            </a:r>
            <a:r>
              <a:rPr lang="en-US" sz="1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NCC.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713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A2D94-A296-554B-A503-3F8B51D27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1AF80D-3295-85B8-44A2-9CC6D4353BB4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D7336B-AAC1-66AE-B004-F0E7817D3C43}"/>
              </a:ext>
            </a:extLst>
          </p:cNvPr>
          <p:cNvSpPr txBox="1"/>
          <p:nvPr/>
        </p:nvSpPr>
        <p:spPr>
          <a:xfrm>
            <a:off x="266700" y="1447800"/>
            <a:ext cx="8610600" cy="3008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Menu bên trái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NCC vui lòng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lick “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NCC chọn các trường sau để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tương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Doanh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chu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Mail MM (Performance by MM Mails)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Hiệu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(Supplier Performance)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(Top Items Sales by Store)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(New Art Performance)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Doanh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hàng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(Monthly Trend Performance)</a:t>
            </a:r>
          </a:p>
          <a:p>
            <a:pPr algn="ctr"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F51FD6-3B71-AF4E-DFEE-F3986168C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914400"/>
            <a:ext cx="2743200" cy="381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70330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D4801-9A6A-012F-6615-C3E0915C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0A1EE72-5D85-24DA-16EF-1A0CBD4431D7}"/>
              </a:ext>
            </a:extLst>
          </p:cNvPr>
          <p:cNvSpPr/>
          <p:nvPr/>
        </p:nvSpPr>
        <p:spPr>
          <a:xfrm>
            <a:off x="318052" y="218660"/>
            <a:ext cx="7911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</a:t>
            </a:r>
            <a:r>
              <a:rPr lang="vi-VN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Doanh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chu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Mail MM (Performance by MM Mails)</a:t>
            </a:r>
          </a:p>
          <a:p>
            <a:pPr lvl="0"/>
            <a:endParaRPr lang="vi-VN" sz="24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B6FDAD-279F-8A64-82F9-E75C3156FD41}"/>
              </a:ext>
            </a:extLst>
          </p:cNvPr>
          <p:cNvSpPr/>
          <p:nvPr/>
        </p:nvSpPr>
        <p:spPr>
          <a:xfrm>
            <a:off x="311262" y="905766"/>
            <a:ext cx="8382723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Doanh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chu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Mail MM: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doanh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Mail do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trợ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Doanh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chu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Mail MM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38262A-4B63-23AE-0B8D-D9E81F914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2" y="1795492"/>
            <a:ext cx="8534400" cy="4359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A9FC73-CFBB-625C-1996-28DE5307A94A}"/>
              </a:ext>
            </a:extLst>
          </p:cNvPr>
          <p:cNvSpPr/>
          <p:nvPr/>
        </p:nvSpPr>
        <p:spPr>
          <a:xfrm>
            <a:off x="820271" y="3280258"/>
            <a:ext cx="29718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Click </a:t>
            </a:r>
            <a:r>
              <a:rPr lang="en-US" sz="1200" b="1" dirty="0" err="1"/>
              <a:t>vào</a:t>
            </a:r>
            <a:r>
              <a:rPr lang="en-US" sz="1200" b="1" dirty="0"/>
              <a:t> ô 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mình</a:t>
            </a:r>
            <a:r>
              <a:rPr lang="en-US" sz="1200" b="1" dirty="0"/>
              <a:t>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(Trung </a:t>
            </a:r>
            <a:r>
              <a:rPr lang="en-US" sz="1200" b="1" dirty="0" err="1"/>
              <a:t>tâm</a:t>
            </a:r>
            <a:r>
              <a:rPr lang="en-US" sz="1200" b="1" dirty="0"/>
              <a:t>, </a:t>
            </a:r>
            <a:r>
              <a:rPr lang="en-US" sz="1200" b="1" dirty="0" err="1"/>
              <a:t>kênh</a:t>
            </a:r>
            <a:r>
              <a:rPr lang="en-US" sz="1200" b="1" dirty="0"/>
              <a:t>,..)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313CE6-3439-5319-C897-73F78EB14FAE}"/>
              </a:ext>
            </a:extLst>
          </p:cNvPr>
          <p:cNvSpPr/>
          <p:nvPr/>
        </p:nvSpPr>
        <p:spPr>
          <a:xfrm>
            <a:off x="5257800" y="3086100"/>
            <a:ext cx="29718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theo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lượng</a:t>
            </a:r>
            <a:r>
              <a:rPr lang="en-US" sz="1200" b="1" dirty="0"/>
              <a:t> Unti </a:t>
            </a:r>
            <a:r>
              <a:rPr lang="en-US" sz="1200" b="1" dirty="0" err="1"/>
              <a:t>hoặc</a:t>
            </a:r>
            <a:r>
              <a:rPr lang="en-US" sz="1200" b="1" dirty="0"/>
              <a:t> </a:t>
            </a:r>
            <a:r>
              <a:rPr lang="en-US" sz="1200" b="1" dirty="0" err="1"/>
              <a:t>doanh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4CAA03-7953-E78A-5B87-0DBAB61B1AF5}"/>
              </a:ext>
            </a:extLst>
          </p:cNvPr>
          <p:cNvSpPr/>
          <p:nvPr/>
        </p:nvSpPr>
        <p:spPr>
          <a:xfrm>
            <a:off x="4689710" y="4191000"/>
            <a:ext cx="29718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theo</a:t>
            </a:r>
            <a:r>
              <a:rPr lang="en-US" sz="1200" b="1" dirty="0"/>
              <a:t> </a:t>
            </a:r>
            <a:r>
              <a:rPr lang="en-US" sz="1200" b="1" dirty="0" err="1"/>
              <a:t>kỳ</a:t>
            </a:r>
            <a:r>
              <a:rPr lang="en-US" sz="1200" b="1" dirty="0"/>
              <a:t> mail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ở ô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75B53F-46D8-FD23-594D-603D39806153}"/>
              </a:ext>
            </a:extLst>
          </p:cNvPr>
          <p:cNvSpPr/>
          <p:nvPr/>
        </p:nvSpPr>
        <p:spPr>
          <a:xfrm>
            <a:off x="4502622" y="5486400"/>
            <a:ext cx="3345977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BD2EFC-EAD0-9430-4E53-3AC5CFB22EF3}"/>
              </a:ext>
            </a:extLst>
          </p:cNvPr>
          <p:cNvSpPr/>
          <p:nvPr/>
        </p:nvSpPr>
        <p:spPr>
          <a:xfrm>
            <a:off x="6096000" y="2232603"/>
            <a:ext cx="1295400" cy="4343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80F5C0-6C8D-6C66-1168-750A213F351C}"/>
              </a:ext>
            </a:extLst>
          </p:cNvPr>
          <p:cNvSpPr/>
          <p:nvPr/>
        </p:nvSpPr>
        <p:spPr>
          <a:xfrm>
            <a:off x="820271" y="2285404"/>
            <a:ext cx="2819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1B2CB690-1929-B843-F133-59078DAA33F8}"/>
              </a:ext>
            </a:extLst>
          </p:cNvPr>
          <p:cNvSpPr/>
          <p:nvPr/>
        </p:nvSpPr>
        <p:spPr>
          <a:xfrm rot="16200000">
            <a:off x="2205975" y="2765355"/>
            <a:ext cx="513250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73D99725-39C6-156B-39E5-1D8ABD2D9FF9}"/>
              </a:ext>
            </a:extLst>
          </p:cNvPr>
          <p:cNvSpPr/>
          <p:nvPr/>
        </p:nvSpPr>
        <p:spPr>
          <a:xfrm rot="16200000">
            <a:off x="6591300" y="2737927"/>
            <a:ext cx="304799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C5C5B2D1-BC20-B1D4-FCF2-6E7B8FC12785}"/>
              </a:ext>
            </a:extLst>
          </p:cNvPr>
          <p:cNvSpPr/>
          <p:nvPr/>
        </p:nvSpPr>
        <p:spPr>
          <a:xfrm rot="5400000">
            <a:off x="5839375" y="5023928"/>
            <a:ext cx="513250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1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DCFB-D88F-631D-D9B9-8A14F1003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18D34BD-C5D0-22D8-35D6-5E33C8BB37CD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 </a:t>
            </a:r>
            <a:r>
              <a:rPr lang="vi-VN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Hiệu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 (Supplier Performance)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B3EA6A-6554-34A2-94B0-1B3D3497903E}"/>
              </a:ext>
            </a:extLst>
          </p:cNvPr>
          <p:cNvSpPr/>
          <p:nvPr/>
        </p:nvSpPr>
        <p:spPr>
          <a:xfrm>
            <a:off x="318052" y="762000"/>
            <a:ext cx="8749748" cy="1531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doanh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Channel: HVS exclude SF, Sales Force (SF), Normal Sales (NS)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Customer Group: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Horeca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Service Companies &amp; Offices (SCO), Trader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Cơ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hàng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4DFFCC-BA3A-15C3-D4F0-61EEB1B76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440230"/>
            <a:ext cx="7924800" cy="38350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F55F99-BCEA-ABA2-D0BB-33C3909F79A8}"/>
              </a:ext>
            </a:extLst>
          </p:cNvPr>
          <p:cNvSpPr/>
          <p:nvPr/>
        </p:nvSpPr>
        <p:spPr>
          <a:xfrm>
            <a:off x="1219200" y="3827151"/>
            <a:ext cx="65532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click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NCC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(</a:t>
            </a:r>
            <a:r>
              <a:rPr lang="en-US" sz="1200" b="1" dirty="0" err="1"/>
              <a:t>trung</a:t>
            </a:r>
            <a:r>
              <a:rPr lang="en-US" sz="1200" b="1" dirty="0"/>
              <a:t> </a:t>
            </a:r>
            <a:r>
              <a:rPr lang="en-US" sz="1200" b="1" dirty="0" err="1"/>
              <a:t>tâm</a:t>
            </a:r>
            <a:r>
              <a:rPr lang="en-US" sz="1200" b="1" dirty="0"/>
              <a:t>, </a:t>
            </a:r>
            <a:r>
              <a:rPr lang="en-US" sz="1200" b="1" dirty="0" err="1"/>
              <a:t>kênh</a:t>
            </a:r>
            <a:r>
              <a:rPr lang="en-US" sz="1200" b="1" dirty="0"/>
              <a:t>, </a:t>
            </a:r>
            <a:r>
              <a:rPr lang="en-US" sz="1200" b="1" dirty="0" err="1"/>
              <a:t>ngày</a:t>
            </a:r>
            <a:r>
              <a:rPr lang="en-US" sz="1200" b="1" dirty="0"/>
              <a:t>,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theo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lượng</a:t>
            </a:r>
            <a:r>
              <a:rPr lang="en-US" sz="1200" b="1" dirty="0"/>
              <a:t> Unit </a:t>
            </a:r>
            <a:r>
              <a:rPr lang="en-US" sz="1200" b="1" dirty="0" err="1"/>
              <a:t>hoặc</a:t>
            </a:r>
            <a:r>
              <a:rPr lang="en-US" sz="1200" b="1" dirty="0"/>
              <a:t> </a:t>
            </a:r>
            <a:r>
              <a:rPr lang="en-US" sz="1200" b="1" dirty="0" err="1"/>
              <a:t>doanh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bán</a:t>
            </a:r>
            <a:r>
              <a:rPr lang="en-US" sz="1200" b="1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FE724-1095-3CF0-81B6-BFEA66905797}"/>
              </a:ext>
            </a:extLst>
          </p:cNvPr>
          <p:cNvSpPr/>
          <p:nvPr/>
        </p:nvSpPr>
        <p:spPr>
          <a:xfrm>
            <a:off x="1219200" y="2819400"/>
            <a:ext cx="6248400" cy="3256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F582353-35FB-1DCD-4CAA-AA3581935CE5}"/>
              </a:ext>
            </a:extLst>
          </p:cNvPr>
          <p:cNvSpPr/>
          <p:nvPr/>
        </p:nvSpPr>
        <p:spPr>
          <a:xfrm rot="16200000">
            <a:off x="4288837" y="3304338"/>
            <a:ext cx="513250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656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DC112-5629-C8CA-FD5F-527DBA4E9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77C423-57AE-524F-C829-8DAD6C77B9F5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4.3 </a:t>
            </a:r>
            <a:r>
              <a:rPr lang="vi-VN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(Top Items Sales by Store)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5C4BBA-D91C-A4BC-AFF0-2533B6A2A169}"/>
              </a:ext>
            </a:extLst>
          </p:cNvPr>
          <p:cNvSpPr/>
          <p:nvPr/>
        </p:nvSpPr>
        <p:spPr>
          <a:xfrm>
            <a:off x="318052" y="762000"/>
            <a:ext cx="8368748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top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tiêu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thụ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nhánh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MM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D01A5-D454-20A1-3D3C-A85AEAD87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2" y="2133600"/>
            <a:ext cx="8368748" cy="41426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BF7DE7-1342-407D-924D-1DA49313BCA6}"/>
              </a:ext>
            </a:extLst>
          </p:cNvPr>
          <p:cNvSpPr/>
          <p:nvPr/>
        </p:nvSpPr>
        <p:spPr>
          <a:xfrm>
            <a:off x="457200" y="3733800"/>
            <a:ext cx="7391400" cy="838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click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NCC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(</a:t>
            </a:r>
            <a:r>
              <a:rPr lang="en-US" sz="1200" b="1" dirty="0" err="1"/>
              <a:t>khu</a:t>
            </a:r>
            <a:r>
              <a:rPr lang="en-US" sz="1200" b="1" dirty="0"/>
              <a:t> </a:t>
            </a:r>
            <a:r>
              <a:rPr lang="en-US" sz="1200" b="1" dirty="0" err="1"/>
              <a:t>vực,trung</a:t>
            </a:r>
            <a:r>
              <a:rPr lang="en-US" sz="1200" b="1" dirty="0"/>
              <a:t> </a:t>
            </a:r>
            <a:r>
              <a:rPr lang="en-US" sz="1200" b="1" dirty="0" err="1"/>
              <a:t>tâm</a:t>
            </a:r>
            <a:r>
              <a:rPr lang="en-US" sz="1200" b="1" dirty="0"/>
              <a:t>, </a:t>
            </a:r>
            <a:r>
              <a:rPr lang="en-US" sz="1200" b="1" dirty="0" err="1"/>
              <a:t>kênh</a:t>
            </a:r>
            <a:r>
              <a:rPr lang="en-US" sz="1200" b="1" dirty="0"/>
              <a:t>, </a:t>
            </a:r>
            <a:r>
              <a:rPr lang="en-US" sz="1200" b="1" dirty="0" err="1"/>
              <a:t>ngày</a:t>
            </a:r>
            <a:r>
              <a:rPr lang="en-US" sz="1200" b="1" dirty="0"/>
              <a:t>, top NCC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72B7F-730C-73D6-73D5-74C33B9529F1}"/>
              </a:ext>
            </a:extLst>
          </p:cNvPr>
          <p:cNvSpPr/>
          <p:nvPr/>
        </p:nvSpPr>
        <p:spPr>
          <a:xfrm>
            <a:off x="475128" y="2819400"/>
            <a:ext cx="7494397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EE311313-A3E6-21B5-351D-A622BE7E3489}"/>
              </a:ext>
            </a:extLst>
          </p:cNvPr>
          <p:cNvSpPr/>
          <p:nvPr/>
        </p:nvSpPr>
        <p:spPr>
          <a:xfrm rot="16200000">
            <a:off x="4273826" y="3381276"/>
            <a:ext cx="457201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293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5E54-C3B0-F7C2-462F-3A07DFA2E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C06BEA-688A-8ECB-7137-1490D0A6097A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4.4 </a:t>
            </a:r>
            <a:r>
              <a:rPr lang="vi-VN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Hiệu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(New Art Performance)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1ABCD7-4957-C937-1516-D56FDB608F24}"/>
              </a:ext>
            </a:extLst>
          </p:cNvPr>
          <p:cNvSpPr/>
          <p:nvPr/>
        </p:nvSpPr>
        <p:spPr>
          <a:xfrm>
            <a:off x="318052" y="762000"/>
            <a:ext cx="8597348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Hiệu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doanh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MM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suất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005970-F8F8-80E2-44F2-870C33DB2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15" y="1924113"/>
            <a:ext cx="8603021" cy="43242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FE80E8-B154-4E4B-E8E1-E7995431DF72}"/>
              </a:ext>
            </a:extLst>
          </p:cNvPr>
          <p:cNvSpPr/>
          <p:nvPr/>
        </p:nvSpPr>
        <p:spPr>
          <a:xfrm>
            <a:off x="340464" y="1556509"/>
            <a:ext cx="7620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click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NCC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(</a:t>
            </a:r>
            <a:r>
              <a:rPr lang="en-US" sz="1200" b="1" dirty="0" err="1"/>
              <a:t>khu</a:t>
            </a:r>
            <a:r>
              <a:rPr lang="en-US" sz="1200" b="1" dirty="0"/>
              <a:t> </a:t>
            </a:r>
            <a:r>
              <a:rPr lang="en-US" sz="1200" b="1" dirty="0" err="1"/>
              <a:t>vực,trung</a:t>
            </a:r>
            <a:r>
              <a:rPr lang="en-US" sz="1200" b="1" dirty="0"/>
              <a:t> </a:t>
            </a:r>
            <a:r>
              <a:rPr lang="en-US" sz="1200" b="1" dirty="0" err="1"/>
              <a:t>tâm</a:t>
            </a:r>
            <a:r>
              <a:rPr lang="en-US" sz="1200" b="1" dirty="0"/>
              <a:t>, </a:t>
            </a:r>
            <a:r>
              <a:rPr lang="en-US" sz="1200" b="1" dirty="0" err="1"/>
              <a:t>kênh</a:t>
            </a:r>
            <a:r>
              <a:rPr lang="en-US" sz="1200" b="1" dirty="0"/>
              <a:t>, </a:t>
            </a:r>
            <a:r>
              <a:rPr lang="en-US" sz="1200" b="1" dirty="0" err="1"/>
              <a:t>ngày</a:t>
            </a:r>
            <a:r>
              <a:rPr lang="en-US" sz="1200" b="1" dirty="0"/>
              <a:t>,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theo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lượng</a:t>
            </a:r>
            <a:r>
              <a:rPr lang="en-US" sz="1200" b="1" dirty="0"/>
              <a:t> Unit </a:t>
            </a:r>
            <a:r>
              <a:rPr lang="en-US" sz="1200" b="1" dirty="0" err="1"/>
              <a:t>hoặc</a:t>
            </a:r>
            <a:r>
              <a:rPr lang="en-US" sz="1200" b="1" dirty="0"/>
              <a:t> </a:t>
            </a:r>
            <a:r>
              <a:rPr lang="en-US" sz="1200" b="1" dirty="0" err="1"/>
              <a:t>doanh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bán</a:t>
            </a:r>
            <a:r>
              <a:rPr lang="en-US" sz="1200" b="1" dirty="0"/>
              <a:t>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9B7CFE-F891-275F-BB1B-644FA750BC6D}"/>
              </a:ext>
            </a:extLst>
          </p:cNvPr>
          <p:cNvSpPr/>
          <p:nvPr/>
        </p:nvSpPr>
        <p:spPr>
          <a:xfrm>
            <a:off x="609697" y="2667000"/>
            <a:ext cx="7494397" cy="1066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E30988-8828-546A-F6E1-13F0372941C1}"/>
              </a:ext>
            </a:extLst>
          </p:cNvPr>
          <p:cNvSpPr/>
          <p:nvPr/>
        </p:nvSpPr>
        <p:spPr>
          <a:xfrm>
            <a:off x="735203" y="3962400"/>
            <a:ext cx="7494397" cy="196090"/>
          </a:xfrm>
          <a:prstGeom prst="rect">
            <a:avLst/>
          </a:prstGeom>
          <a:noFill/>
          <a:ln w="57150"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A89465-FBFC-E1E7-4F1C-CA5240D7C4CC}"/>
              </a:ext>
            </a:extLst>
          </p:cNvPr>
          <p:cNvSpPr/>
          <p:nvPr/>
        </p:nvSpPr>
        <p:spPr>
          <a:xfrm>
            <a:off x="484094" y="4634803"/>
            <a:ext cx="7620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Khi NCC di </a:t>
            </a:r>
            <a:r>
              <a:rPr lang="en-US" sz="1200" b="1" dirty="0" err="1"/>
              <a:t>chuyển</a:t>
            </a:r>
            <a:r>
              <a:rPr lang="en-US" sz="1200" b="1" dirty="0"/>
              <a:t> con </a:t>
            </a:r>
            <a:r>
              <a:rPr lang="en-US" sz="1200" b="1" dirty="0" err="1"/>
              <a:t>trỏ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những</a:t>
            </a:r>
            <a:r>
              <a:rPr lang="en-US" sz="1200" b="1" dirty="0"/>
              <a:t> ô </a:t>
            </a:r>
            <a:r>
              <a:rPr lang="en-US" sz="1200" b="1" dirty="0" err="1"/>
              <a:t>này</a:t>
            </a:r>
            <a:r>
              <a:rPr lang="en-US" sz="1200" b="1" dirty="0"/>
              <a:t>, 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thấy</a:t>
            </a:r>
            <a:r>
              <a:rPr lang="en-US" sz="1200" b="1" dirty="0"/>
              <a:t> </a:t>
            </a:r>
            <a:r>
              <a:rPr lang="en-US" sz="1200" b="1" dirty="0" err="1"/>
              <a:t>được</a:t>
            </a:r>
            <a:r>
              <a:rPr lang="en-US" sz="1200" b="1" dirty="0"/>
              <a:t> </a:t>
            </a:r>
            <a:r>
              <a:rPr lang="en-US" sz="1200" b="1" dirty="0" err="1"/>
              <a:t>đầy</a:t>
            </a:r>
            <a:r>
              <a:rPr lang="en-US" sz="1200" b="1" dirty="0"/>
              <a:t> </a:t>
            </a:r>
            <a:r>
              <a:rPr lang="en-US" sz="1200" b="1" dirty="0" err="1"/>
              <a:t>đủ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ô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và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tăng</a:t>
            </a:r>
            <a:r>
              <a:rPr lang="en-US" sz="1200" b="1" dirty="0"/>
              <a:t> </a:t>
            </a:r>
            <a:r>
              <a:rPr lang="en-US" sz="1200" b="1" dirty="0" err="1"/>
              <a:t>dần</a:t>
            </a:r>
            <a:r>
              <a:rPr lang="en-US" sz="1200" b="1" dirty="0"/>
              <a:t> </a:t>
            </a:r>
            <a:r>
              <a:rPr lang="en-US" sz="1200" b="1" dirty="0" err="1"/>
              <a:t>hoặc</a:t>
            </a:r>
            <a:r>
              <a:rPr lang="en-US" sz="1200" b="1" dirty="0"/>
              <a:t> </a:t>
            </a:r>
            <a:r>
              <a:rPr lang="en-US" sz="1200" b="1" dirty="0" err="1"/>
              <a:t>giảm</a:t>
            </a:r>
            <a:r>
              <a:rPr lang="en-US" sz="1200" b="1" dirty="0"/>
              <a:t> </a:t>
            </a:r>
            <a:r>
              <a:rPr lang="en-US" sz="1200" b="1" dirty="0" err="1"/>
              <a:t>dần</a:t>
            </a:r>
            <a:r>
              <a:rPr lang="en-US" sz="1200" b="1" dirty="0"/>
              <a:t>.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2606CC7-D404-84D9-B535-CF827EEACE61}"/>
              </a:ext>
            </a:extLst>
          </p:cNvPr>
          <p:cNvSpPr/>
          <p:nvPr/>
        </p:nvSpPr>
        <p:spPr>
          <a:xfrm rot="16200000">
            <a:off x="4031778" y="4267703"/>
            <a:ext cx="457201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C4DBBBA-273C-2712-A30F-E08CCCCFB753}"/>
              </a:ext>
            </a:extLst>
          </p:cNvPr>
          <p:cNvSpPr/>
          <p:nvPr/>
        </p:nvSpPr>
        <p:spPr>
          <a:xfrm rot="16200000">
            <a:off x="4077168" y="2331842"/>
            <a:ext cx="393316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08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76023-D6D9-7D3F-F770-1DE3F303D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D2E5D0-7377-E454-290E-F4C5AA0C269A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8C718-7531-9090-32DC-4AE864E62B63}"/>
              </a:ext>
            </a:extLst>
          </p:cNvPr>
          <p:cNvSpPr/>
          <p:nvPr/>
        </p:nvSpPr>
        <p:spPr>
          <a:xfrm>
            <a:off x="269630" y="698926"/>
            <a:ext cx="841717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“ Bộ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lọc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tiềm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BB5418-A1E0-7C47-E2BD-D552E64ED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4" y="1447800"/>
            <a:ext cx="8298676" cy="350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165301-A9F6-DF2D-8639-BED4EC3073A0}"/>
              </a:ext>
            </a:extLst>
          </p:cNvPr>
          <p:cNvSpPr/>
          <p:nvPr/>
        </p:nvSpPr>
        <p:spPr>
          <a:xfrm>
            <a:off x="5029200" y="2286000"/>
            <a:ext cx="609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2EEE7F-C68E-12B2-811A-CF9BE4D3AD34}"/>
              </a:ext>
            </a:extLst>
          </p:cNvPr>
          <p:cNvSpPr/>
          <p:nvPr/>
        </p:nvSpPr>
        <p:spPr>
          <a:xfrm>
            <a:off x="3699013" y="3462750"/>
            <a:ext cx="3269974" cy="423449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Bộ </a:t>
            </a:r>
            <a:r>
              <a:rPr lang="en-US" dirty="0" err="1">
                <a:solidFill>
                  <a:schemeClr val="tx1"/>
                </a:solidFill>
              </a:rPr>
              <a:t>lọc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tìm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kiếm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68C48E16-EBC3-80D8-767F-722A319111F7}"/>
              </a:ext>
            </a:extLst>
          </p:cNvPr>
          <p:cNvSpPr/>
          <p:nvPr/>
        </p:nvSpPr>
        <p:spPr>
          <a:xfrm>
            <a:off x="5124045" y="2895600"/>
            <a:ext cx="381000" cy="4996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112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BE59D-F2C8-1CAA-97A9-9AF9930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80A808-845E-EAA6-D341-72DDD48FA594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 </a:t>
            </a:r>
            <a:r>
              <a:rPr lang="vi-VN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Doanh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(Monthly Trend Performance)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518E84-3AFC-A1A9-D91B-081839C8322E}"/>
              </a:ext>
            </a:extLst>
          </p:cNvPr>
          <p:cNvSpPr/>
          <p:nvPr/>
        </p:nvSpPr>
        <p:spPr>
          <a:xfrm>
            <a:off x="318052" y="762000"/>
            <a:ext cx="7301948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Doanh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doanh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MM </a:t>
            </a:r>
          </a:p>
          <a:p>
            <a:pPr>
              <a:lnSpc>
                <a:spcPct val="150000"/>
              </a:lnSpc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Doanh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hàng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65E56A-2B2F-26A1-3E4B-66D248027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60" y="1674672"/>
            <a:ext cx="8582280" cy="4573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590557-E7A4-8705-B978-64986FED35B6}"/>
              </a:ext>
            </a:extLst>
          </p:cNvPr>
          <p:cNvSpPr/>
          <p:nvPr/>
        </p:nvSpPr>
        <p:spPr>
          <a:xfrm>
            <a:off x="533400" y="2971800"/>
            <a:ext cx="7620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click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bên</a:t>
            </a:r>
            <a:r>
              <a:rPr lang="en-US" sz="1200" b="1" dirty="0"/>
              <a:t> </a:t>
            </a:r>
            <a:r>
              <a:rPr lang="en-US" sz="1200" b="1" dirty="0" err="1"/>
              <a:t>dưới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lọc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NCC </a:t>
            </a:r>
            <a:r>
              <a:rPr lang="en-US" sz="1200" b="1" dirty="0" err="1"/>
              <a:t>muốn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endParaRPr lang="en-US" sz="1200" b="1" dirty="0"/>
          </a:p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cũng</a:t>
            </a:r>
            <a:r>
              <a:rPr lang="en-US" sz="1200" b="1" dirty="0"/>
              <a:t>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chọn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hiện</a:t>
            </a:r>
            <a:r>
              <a:rPr lang="en-US" sz="1200" b="1" dirty="0"/>
              <a:t> </a:t>
            </a:r>
            <a:r>
              <a:rPr lang="en-US" sz="1200" b="1" dirty="0" err="1"/>
              <a:t>theo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lượng</a:t>
            </a:r>
            <a:r>
              <a:rPr lang="en-US" sz="1200" b="1" dirty="0"/>
              <a:t> Unit </a:t>
            </a:r>
            <a:r>
              <a:rPr lang="en-US" sz="1200" b="1" dirty="0" err="1"/>
              <a:t>hoặc</a:t>
            </a:r>
            <a:r>
              <a:rPr lang="en-US" sz="1200" b="1" dirty="0"/>
              <a:t> </a:t>
            </a:r>
            <a:r>
              <a:rPr lang="en-US" sz="1200" b="1" dirty="0" err="1"/>
              <a:t>doanh</a:t>
            </a:r>
            <a:r>
              <a:rPr lang="en-US" sz="1200" b="1" dirty="0"/>
              <a:t> </a:t>
            </a:r>
            <a:r>
              <a:rPr lang="en-US" sz="1200" b="1" dirty="0" err="1"/>
              <a:t>số</a:t>
            </a:r>
            <a:r>
              <a:rPr lang="en-US" sz="1200" b="1" dirty="0"/>
              <a:t> </a:t>
            </a:r>
            <a:r>
              <a:rPr lang="en-US" sz="1200" b="1" dirty="0" err="1"/>
              <a:t>bán</a:t>
            </a:r>
            <a:endParaRPr lang="en-US" sz="1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4D11F3-74E3-E7CB-89AA-36903DB31857}"/>
              </a:ext>
            </a:extLst>
          </p:cNvPr>
          <p:cNvSpPr/>
          <p:nvPr/>
        </p:nvSpPr>
        <p:spPr>
          <a:xfrm>
            <a:off x="645556" y="2054967"/>
            <a:ext cx="7494397" cy="4005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1866B20-15FB-FDF7-FB57-900A5A589AD1}"/>
              </a:ext>
            </a:extLst>
          </p:cNvPr>
          <p:cNvSpPr/>
          <p:nvPr/>
        </p:nvSpPr>
        <p:spPr>
          <a:xfrm rot="16200000">
            <a:off x="4343399" y="2575159"/>
            <a:ext cx="457201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876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896C3-8D8C-0E94-6F8A-C232B172A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30B9FCF-B5C5-F8DB-D950-EE2C5405E9E3}"/>
                  </a:ext>
                </a:extLst>
              </p:cNvPr>
              <p:cNvSpPr/>
              <p:nvPr/>
            </p:nvSpPr>
            <p:spPr>
              <a:xfrm>
                <a:off x="250330" y="1219200"/>
                <a:ext cx="8643340" cy="2952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1600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Channel</a:t>
                </a:r>
                <a:r>
                  <a:rPr lang="en-U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n-US" sz="1600" b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kênh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bán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hàng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được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chia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làm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3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kênh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AutoNum type="arabicPeriod"/>
                </a:pPr>
                <a:r>
                  <a:rPr lang="en-US" sz="16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HVS exclude SF</a:t>
                </a:r>
                <a:r>
                  <a:rPr lang="en-US" sz="16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Sales Amount &gt;= 22 million VND (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riêng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nhóm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Non-food :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chỉ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tính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HVS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cho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đơn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hàng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Sales Qty &gt;=5)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và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phải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là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những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đơn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hàng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khách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hàng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thuộc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Sales Force Portfolio</a:t>
                </a:r>
              </a:p>
              <a:p>
                <a:pPr marL="342900" indent="-342900">
                  <a:lnSpc>
                    <a:spcPct val="150000"/>
                  </a:lnSpc>
                  <a:buAutoNum type="arabicPeriod"/>
                </a:pPr>
                <a:r>
                  <a:rPr lang="en-US" sz="16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Sales Force (SF)</a:t>
                </a:r>
                <a:r>
                  <a:rPr lang="en-US" sz="16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n-US" sz="16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Doanh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B2B</a:t>
                </a:r>
              </a:p>
              <a:p>
                <a:pPr marL="342900" indent="-342900">
                  <a:lnSpc>
                    <a:spcPct val="150000"/>
                  </a:lnSpc>
                  <a:buAutoNum type="arabicPeriod"/>
                </a:pPr>
                <a:r>
                  <a:rPr lang="en-US" sz="16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Normal Sales (NS)</a:t>
                </a:r>
                <a:r>
                  <a:rPr lang="en-US" sz="16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r>
                  <a:rPr lang="en-US" sz="1600" b="1" i="1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Doanh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B2C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tại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chi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nhánh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MM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và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thuộc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hai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trường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hợp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còn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lại</a:t>
                </a:r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1600" b="1" dirty="0">
                    <a:solidFill>
                      <a:srgbClr val="EB1C2D"/>
                    </a:solidFill>
                    <a:cs typeface="Calibri" panose="020F0502020204030204" pitchFamily="34" charset="0"/>
                  </a:rPr>
                  <a:t>Promotion rate     </a:t>
                </a:r>
                <a:r>
                  <a:rPr lang="en-US" sz="1600" dirty="0">
                    <a:cs typeface="Calibri" panose="020F0502020204030204" pitchFamily="34" charset="0"/>
                  </a:rPr>
                  <a:t>=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Doanh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thu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 /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ố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ượ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ng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ủ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á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ả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ph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ẩ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ó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chi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ế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kh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ấ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u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ổ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ng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doanh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thu</m:t>
                        </m:r>
                        <m:r>
                          <m:rPr>
                            <m:nor/>
                          </m:rPr>
                          <a:rPr lang="en-US" sz="1600" b="0" i="0" dirty="0" smtClean="0">
                            <a:cs typeface="Arial" panose="020B0604020202020204" pitchFamily="34" charset="0"/>
                          </a:rPr>
                          <m:t> /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cs typeface="Arial" panose="020B0604020202020204" pitchFamily="34" charset="0"/>
                          </a:rPr>
                          <m:t>ố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ượ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ng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ả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ph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ẩ</m:t>
                        </m:r>
                        <m:r>
                          <m:rPr>
                            <m:nor/>
                          </m:rPr>
                          <a:rPr lang="en-US" sz="1600" dirty="0">
                            <a:cs typeface="Arial" panose="020B0604020202020204" pitchFamily="34" charset="0"/>
                          </a:rPr>
                          <m:t>m</m:t>
                        </m:r>
                      </m:den>
                    </m:f>
                  </m:oMath>
                </a14:m>
                <a:endParaRPr lang="en-US" sz="16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30B9FCF-B5C5-F8DB-D950-EE2C5405E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30" y="1219200"/>
                <a:ext cx="8643340" cy="2952155"/>
              </a:xfrm>
              <a:prstGeom prst="rect">
                <a:avLst/>
              </a:prstGeom>
              <a:blipFill>
                <a:blip r:embed="rId2"/>
                <a:stretch>
                  <a:fillRect l="-353" r="-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E8C2C6E-1486-70D1-74BC-5621C05BDB12}"/>
              </a:ext>
            </a:extLst>
          </p:cNvPr>
          <p:cNvSpPr/>
          <p:nvPr/>
        </p:nvSpPr>
        <p:spPr>
          <a:xfrm>
            <a:off x="457200" y="152400"/>
            <a:ext cx="7911548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616243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D6049-85E3-73B6-AC80-C4E605912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2EBA20-45D3-5FCB-0835-B165098D3954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Quản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22BDA5-FB05-BD67-82B5-4B11D26D1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914400"/>
            <a:ext cx="2990850" cy="4191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2D3E23-7ADB-EA9D-EA5B-D53361B5BFDA}"/>
              </a:ext>
            </a:extLst>
          </p:cNvPr>
          <p:cNvSpPr txBox="1"/>
          <p:nvPr/>
        </p:nvSpPr>
        <p:spPr>
          <a:xfrm>
            <a:off x="457200" y="914400"/>
            <a:ext cx="5067300" cy="485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tab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Menu bên trái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NCC vui lòng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lick “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Quản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vi-VN" sz="16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Quản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account con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login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thao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tùy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quyền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NCC.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Quản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khách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: Ở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add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email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KPIs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tùy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NCC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quyền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tuy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email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login hay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thao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5921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ABD6F-7E4E-2588-A721-512321B5E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CB8254-5A5B-F064-8764-543D61640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28700"/>
            <a:ext cx="8382000" cy="506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578854-6897-BC66-3CA8-29AD04F8D30A}"/>
              </a:ext>
            </a:extLst>
          </p:cNvPr>
          <p:cNvSpPr/>
          <p:nvPr/>
        </p:nvSpPr>
        <p:spPr>
          <a:xfrm>
            <a:off x="533400" y="3429000"/>
            <a:ext cx="6642799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</a:t>
            </a:r>
            <a:r>
              <a:rPr lang="en-US" sz="1200" b="1" dirty="0" err="1"/>
              <a:t>và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</a:t>
            </a:r>
            <a:r>
              <a:rPr lang="en-US" sz="1200" b="1" dirty="0" err="1"/>
              <a:t>người</a:t>
            </a:r>
            <a:r>
              <a:rPr lang="en-US" sz="1200" b="1" dirty="0"/>
              <a:t> </a:t>
            </a:r>
            <a:r>
              <a:rPr lang="en-US" sz="1200" b="1" dirty="0" err="1"/>
              <a:t>dùng</a:t>
            </a:r>
            <a:r>
              <a:rPr lang="en-US" sz="1200" b="1" dirty="0"/>
              <a:t> </a:t>
            </a:r>
            <a:r>
              <a:rPr lang="en-US" sz="1200" b="1" dirty="0" err="1"/>
              <a:t>bằng</a:t>
            </a:r>
            <a:r>
              <a:rPr lang="en-US" sz="1200" b="1" dirty="0"/>
              <a:t> </a:t>
            </a:r>
            <a:r>
              <a:rPr lang="en-US" sz="1200" b="1" dirty="0" err="1"/>
              <a:t>cách</a:t>
            </a:r>
            <a:r>
              <a:rPr lang="en-US" sz="1200" b="1" dirty="0"/>
              <a:t> </a:t>
            </a:r>
            <a:r>
              <a:rPr lang="en-US" sz="1200" b="1" dirty="0" err="1"/>
              <a:t>nhập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</a:t>
            </a:r>
            <a:r>
              <a:rPr lang="en-US" sz="1200" b="1" dirty="0" err="1"/>
              <a:t>trên</a:t>
            </a:r>
            <a:r>
              <a:rPr lang="en-US" sz="1200" b="1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3E412C-6EE3-10A7-4CAF-9E591FE6EB49}"/>
              </a:ext>
            </a:extLst>
          </p:cNvPr>
          <p:cNvSpPr/>
          <p:nvPr/>
        </p:nvSpPr>
        <p:spPr>
          <a:xfrm>
            <a:off x="596201" y="2590800"/>
            <a:ext cx="6642799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F7CCE-843C-B9FB-B593-19BF740CDA75}"/>
              </a:ext>
            </a:extLst>
          </p:cNvPr>
          <p:cNvSpPr/>
          <p:nvPr/>
        </p:nvSpPr>
        <p:spPr>
          <a:xfrm>
            <a:off x="5105400" y="1295400"/>
            <a:ext cx="1765999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nhấn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này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</a:t>
            </a:r>
            <a:r>
              <a:rPr lang="en-US" sz="1200" b="1" dirty="0" err="1"/>
              <a:t>tạo</a:t>
            </a:r>
            <a:r>
              <a:rPr lang="en-US" sz="1200" b="1" dirty="0"/>
              <a:t> account con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A510AC8-510D-E17B-37AB-BCA3B00EDC96}"/>
              </a:ext>
            </a:extLst>
          </p:cNvPr>
          <p:cNvSpPr/>
          <p:nvPr/>
        </p:nvSpPr>
        <p:spPr>
          <a:xfrm rot="16200000">
            <a:off x="4170376" y="3144823"/>
            <a:ext cx="318247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5A1FA7B-BAAC-CBE1-E7E9-63DA37C250D0}"/>
              </a:ext>
            </a:extLst>
          </p:cNvPr>
          <p:cNvSpPr/>
          <p:nvPr/>
        </p:nvSpPr>
        <p:spPr>
          <a:xfrm>
            <a:off x="6883951" y="1518896"/>
            <a:ext cx="736049" cy="2769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4DEBBE-54DB-8809-1B47-85E0512336D9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 Quản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429755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106B2D-A1CF-CBB8-4875-F56C009E5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143000"/>
            <a:ext cx="8679051" cy="487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CECBF8-CC36-958F-4C87-DB85FDA96554}"/>
              </a:ext>
            </a:extLst>
          </p:cNvPr>
          <p:cNvSpPr/>
          <p:nvPr/>
        </p:nvSpPr>
        <p:spPr>
          <a:xfrm>
            <a:off x="381000" y="3810000"/>
            <a:ext cx="6642799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có</a:t>
            </a:r>
            <a:r>
              <a:rPr lang="en-US" sz="1200" b="1" dirty="0"/>
              <a:t> </a:t>
            </a:r>
            <a:r>
              <a:rPr lang="en-US" sz="1200" b="1" dirty="0" err="1"/>
              <a:t>thể</a:t>
            </a:r>
            <a:r>
              <a:rPr lang="en-US" sz="1200" b="1" dirty="0"/>
              <a:t>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</a:t>
            </a:r>
            <a:r>
              <a:rPr lang="en-US" sz="1200" b="1" dirty="0" err="1"/>
              <a:t>và</a:t>
            </a:r>
            <a:r>
              <a:rPr lang="en-US" sz="1200" b="1" dirty="0"/>
              <a:t> </a:t>
            </a:r>
            <a:r>
              <a:rPr lang="en-US" sz="1200" b="1" dirty="0" err="1"/>
              <a:t>xem</a:t>
            </a:r>
            <a:r>
              <a:rPr lang="en-US" sz="1200" b="1" dirty="0"/>
              <a:t> </a:t>
            </a:r>
            <a:r>
              <a:rPr lang="en-US" sz="1200" b="1" dirty="0" err="1"/>
              <a:t>người</a:t>
            </a:r>
            <a:r>
              <a:rPr lang="en-US" sz="1200" b="1" dirty="0"/>
              <a:t> </a:t>
            </a:r>
            <a:r>
              <a:rPr lang="en-US" sz="1200" b="1" dirty="0" err="1"/>
              <a:t>dùng</a:t>
            </a:r>
            <a:r>
              <a:rPr lang="en-US" sz="1200" b="1" dirty="0"/>
              <a:t> </a:t>
            </a:r>
            <a:r>
              <a:rPr lang="en-US" sz="1200" b="1" dirty="0" err="1"/>
              <a:t>bằng</a:t>
            </a:r>
            <a:r>
              <a:rPr lang="en-US" sz="1200" b="1" dirty="0"/>
              <a:t> </a:t>
            </a:r>
            <a:r>
              <a:rPr lang="en-US" sz="1200" b="1" dirty="0" err="1"/>
              <a:t>cách</a:t>
            </a:r>
            <a:r>
              <a:rPr lang="en-US" sz="1200" b="1" dirty="0"/>
              <a:t> </a:t>
            </a:r>
            <a:r>
              <a:rPr lang="en-US" sz="1200" b="1" dirty="0" err="1"/>
              <a:t>nhập</a:t>
            </a:r>
            <a:r>
              <a:rPr lang="en-US" sz="1200" b="1" dirty="0"/>
              <a:t> </a:t>
            </a:r>
            <a:r>
              <a:rPr lang="en-US" sz="1200" b="1" dirty="0" err="1"/>
              <a:t>các</a:t>
            </a:r>
            <a:r>
              <a:rPr lang="en-US" sz="1200" b="1" dirty="0"/>
              <a:t> </a:t>
            </a:r>
            <a:r>
              <a:rPr lang="en-US" sz="1200" b="1" dirty="0" err="1"/>
              <a:t>thông</a:t>
            </a:r>
            <a:r>
              <a:rPr lang="en-US" sz="1200" b="1" dirty="0"/>
              <a:t> tin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tìm</a:t>
            </a:r>
            <a:r>
              <a:rPr lang="en-US" sz="1200" b="1" dirty="0"/>
              <a:t> </a:t>
            </a:r>
            <a:r>
              <a:rPr lang="en-US" sz="1200" b="1" dirty="0" err="1"/>
              <a:t>kiếm</a:t>
            </a:r>
            <a:r>
              <a:rPr lang="en-US" sz="1200" b="1" dirty="0"/>
              <a:t> </a:t>
            </a:r>
            <a:r>
              <a:rPr lang="en-US" sz="1200" b="1" dirty="0" err="1"/>
              <a:t>trên</a:t>
            </a:r>
            <a:r>
              <a:rPr lang="en-US" sz="1200" b="1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26B6C-B4F0-DA7B-B672-633D4E8A25AE}"/>
              </a:ext>
            </a:extLst>
          </p:cNvPr>
          <p:cNvSpPr/>
          <p:nvPr/>
        </p:nvSpPr>
        <p:spPr>
          <a:xfrm>
            <a:off x="609600" y="2209800"/>
            <a:ext cx="8077200" cy="838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28D9F5-0E5E-A823-E942-4329F9D0634F}"/>
              </a:ext>
            </a:extLst>
          </p:cNvPr>
          <p:cNvSpPr/>
          <p:nvPr/>
        </p:nvSpPr>
        <p:spPr>
          <a:xfrm>
            <a:off x="7271640" y="4267200"/>
            <a:ext cx="1765999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NCC </a:t>
            </a:r>
            <a:r>
              <a:rPr lang="en-US" sz="1200" b="1" dirty="0" err="1"/>
              <a:t>nhấn</a:t>
            </a:r>
            <a:r>
              <a:rPr lang="en-US" sz="1200" b="1" dirty="0"/>
              <a:t> </a:t>
            </a:r>
            <a:r>
              <a:rPr lang="en-US" sz="1200" b="1" dirty="0" err="1"/>
              <a:t>vào</a:t>
            </a:r>
            <a:r>
              <a:rPr lang="en-US" sz="1200" b="1" dirty="0"/>
              <a:t> ô </a:t>
            </a:r>
            <a:r>
              <a:rPr lang="en-US" sz="1200" b="1" dirty="0" err="1"/>
              <a:t>này</a:t>
            </a:r>
            <a:r>
              <a:rPr lang="en-US" sz="1200" b="1" dirty="0"/>
              <a:t> </a:t>
            </a:r>
            <a:r>
              <a:rPr lang="en-US" sz="1200" b="1" dirty="0" err="1"/>
              <a:t>để</a:t>
            </a:r>
            <a:r>
              <a:rPr lang="en-US" sz="1200" b="1" dirty="0"/>
              <a:t> add </a:t>
            </a:r>
            <a:r>
              <a:rPr lang="en-US" sz="1200" b="1" dirty="0" err="1"/>
              <a:t>thêm</a:t>
            </a:r>
            <a:r>
              <a:rPr lang="en-US" sz="1200" b="1" dirty="0"/>
              <a:t> email.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705E1B-AAED-68CC-0D84-9C9A4DE30FEC}"/>
              </a:ext>
            </a:extLst>
          </p:cNvPr>
          <p:cNvSpPr/>
          <p:nvPr/>
        </p:nvSpPr>
        <p:spPr>
          <a:xfrm>
            <a:off x="8077199" y="3314700"/>
            <a:ext cx="888721" cy="495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9ECA9D4-8A0B-0F47-D259-38D922E200A3}"/>
              </a:ext>
            </a:extLst>
          </p:cNvPr>
          <p:cNvSpPr/>
          <p:nvPr/>
        </p:nvSpPr>
        <p:spPr>
          <a:xfrm rot="16200000">
            <a:off x="4229101" y="3162299"/>
            <a:ext cx="685799" cy="457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40F53BC-3A90-0106-AEB3-C150189EDEC2}"/>
              </a:ext>
            </a:extLst>
          </p:cNvPr>
          <p:cNvSpPr/>
          <p:nvPr/>
        </p:nvSpPr>
        <p:spPr>
          <a:xfrm rot="16200000">
            <a:off x="8303656" y="3829050"/>
            <a:ext cx="419099" cy="457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AD121C-3CA1-2B3B-8F31-1F1DB9C80C89}"/>
              </a:ext>
            </a:extLst>
          </p:cNvPr>
          <p:cNvSpPr/>
          <p:nvPr/>
        </p:nvSpPr>
        <p:spPr>
          <a:xfrm>
            <a:off x="318052" y="218660"/>
            <a:ext cx="79115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 Quản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khách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9961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9974-0378-A4C9-2AB2-F763A0080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EBF6A6-45AF-DB7E-3DF6-1179203A9A10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A7ACFB-DC7C-0AB6-1D9D-E7EC4D108BCF}"/>
              </a:ext>
            </a:extLst>
          </p:cNvPr>
          <p:cNvSpPr/>
          <p:nvPr/>
        </p:nvSpPr>
        <p:spPr>
          <a:xfrm>
            <a:off x="269630" y="698926"/>
            <a:ext cx="8417170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Sau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nhấn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lọc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3206EA-D1BD-D62B-7ECB-B25B1222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8" y="1099619"/>
            <a:ext cx="4591050" cy="5259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72810D-230A-2A89-401B-033553FA461F}"/>
              </a:ext>
            </a:extLst>
          </p:cNvPr>
          <p:cNvSpPr txBox="1"/>
          <p:nvPr/>
        </p:nvSpPr>
        <p:spPr>
          <a:xfrm>
            <a:off x="5254667" y="1949476"/>
            <a:ext cx="3856722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Thời</a:t>
            </a:r>
            <a:r>
              <a:rPr lang="en-US" sz="1400" dirty="0"/>
              <a:t> </a:t>
            </a:r>
            <a:r>
              <a:rPr lang="en-US" sz="1400" dirty="0" err="1"/>
              <a:t>gian</a:t>
            </a:r>
            <a:r>
              <a:rPr lang="en-US" sz="1400" dirty="0"/>
              <a:t> </a:t>
            </a:r>
            <a:r>
              <a:rPr lang="en-US" sz="1400" dirty="0" err="1"/>
              <a:t>đặt</a:t>
            </a:r>
            <a:r>
              <a:rPr lang="en-US" sz="1400" dirty="0"/>
              <a:t> </a:t>
            </a:r>
            <a:r>
              <a:rPr lang="en-US" sz="1400" dirty="0" err="1"/>
              <a:t>hàng</a:t>
            </a:r>
            <a:r>
              <a:rPr lang="en-US" sz="1400" dirty="0"/>
              <a:t> </a:t>
            </a:r>
            <a:r>
              <a:rPr lang="en-US" sz="1400" dirty="0" err="1"/>
              <a:t>của</a:t>
            </a:r>
            <a:r>
              <a:rPr lang="en-US" sz="1400" dirty="0"/>
              <a:t> PO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4B196-957E-AE3F-836B-DD8F40529B5D}"/>
              </a:ext>
            </a:extLst>
          </p:cNvPr>
          <p:cNvSpPr txBox="1"/>
          <p:nvPr/>
        </p:nvSpPr>
        <p:spPr>
          <a:xfrm>
            <a:off x="5254667" y="2594178"/>
            <a:ext cx="3856722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Số</a:t>
            </a:r>
            <a:r>
              <a:rPr lang="en-US" sz="1400" dirty="0"/>
              <a:t> PO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81CE3D-5A99-F498-AA92-4C54FCF5F255}"/>
              </a:ext>
            </a:extLst>
          </p:cNvPr>
          <p:cNvSpPr txBox="1"/>
          <p:nvPr/>
        </p:nvSpPr>
        <p:spPr>
          <a:xfrm>
            <a:off x="5277550" y="3189729"/>
            <a:ext cx="3856722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Thời</a:t>
            </a:r>
            <a:r>
              <a:rPr lang="en-US" sz="1400" dirty="0"/>
              <a:t> </a:t>
            </a:r>
            <a:r>
              <a:rPr lang="en-US" sz="1400" dirty="0" err="1"/>
              <a:t>gian</a:t>
            </a:r>
            <a:r>
              <a:rPr lang="en-US" sz="1400" dirty="0"/>
              <a:t> </a:t>
            </a:r>
            <a:r>
              <a:rPr lang="en-US" sz="1400" dirty="0" err="1"/>
              <a:t>giao</a:t>
            </a:r>
            <a:r>
              <a:rPr lang="en-US" sz="1400" dirty="0"/>
              <a:t> </a:t>
            </a:r>
            <a:r>
              <a:rPr lang="en-US" sz="1400" dirty="0" err="1"/>
              <a:t>hàng</a:t>
            </a:r>
            <a:r>
              <a:rPr lang="en-US" sz="1400" dirty="0"/>
              <a:t> </a:t>
            </a:r>
            <a:r>
              <a:rPr lang="en-US" sz="1400" dirty="0" err="1"/>
              <a:t>của</a:t>
            </a:r>
            <a:r>
              <a:rPr lang="en-US" sz="1400" dirty="0"/>
              <a:t> PO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7FE127-9D51-FAD2-451B-68217199A280}"/>
              </a:ext>
            </a:extLst>
          </p:cNvPr>
          <p:cNvSpPr txBox="1"/>
          <p:nvPr/>
        </p:nvSpPr>
        <p:spPr>
          <a:xfrm>
            <a:off x="5277550" y="3745616"/>
            <a:ext cx="3856722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thái</a:t>
            </a:r>
            <a:r>
              <a:rPr lang="en-US" sz="1200" dirty="0"/>
              <a:t> </a:t>
            </a:r>
            <a:r>
              <a:rPr lang="en-US" sz="1200" dirty="0" err="1"/>
              <a:t>xử</a:t>
            </a:r>
            <a:r>
              <a:rPr lang="en-US" sz="1200" dirty="0"/>
              <a:t> lý (</a:t>
            </a:r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thái</a:t>
            </a:r>
            <a:r>
              <a:rPr lang="en-US" sz="1200" dirty="0"/>
              <a:t> đơn </a:t>
            </a:r>
            <a:r>
              <a:rPr lang="en-US" sz="1200" dirty="0" err="1"/>
              <a:t>hàng</a:t>
            </a:r>
            <a:r>
              <a:rPr lang="en-US" sz="1200" dirty="0"/>
              <a:t>) / </a:t>
            </a:r>
            <a:r>
              <a:rPr lang="en-US" sz="1200" dirty="0" err="1"/>
              <a:t>Loại</a:t>
            </a:r>
            <a:r>
              <a:rPr lang="en-US" sz="1200" dirty="0"/>
              <a:t> đơn </a:t>
            </a:r>
            <a:r>
              <a:rPr lang="en-US" sz="1200" dirty="0" err="1"/>
              <a:t>hàng</a:t>
            </a:r>
            <a:r>
              <a:rPr lang="en-US" sz="1200" dirty="0"/>
              <a:t> (đơn </a:t>
            </a:r>
            <a:r>
              <a:rPr lang="en-US" sz="1200" dirty="0" err="1"/>
              <a:t>hàng</a:t>
            </a:r>
            <a:r>
              <a:rPr lang="en-US" sz="1200" dirty="0"/>
              <a:t> </a:t>
            </a:r>
            <a:r>
              <a:rPr lang="en-US" sz="1200" dirty="0" err="1"/>
              <a:t>theo</a:t>
            </a:r>
            <a:r>
              <a:rPr lang="en-US" sz="1200" dirty="0"/>
              <a:t> </a:t>
            </a:r>
            <a:r>
              <a:rPr lang="en-US" sz="1200" dirty="0" err="1"/>
              <a:t>hình</a:t>
            </a:r>
            <a:r>
              <a:rPr lang="en-US" sz="1200" dirty="0"/>
              <a:t> </a:t>
            </a:r>
            <a:r>
              <a:rPr lang="en-US" sz="1200" dirty="0" err="1"/>
              <a:t>thức</a:t>
            </a:r>
            <a:r>
              <a:rPr lang="en-US" sz="1200" dirty="0"/>
              <a:t> CS/BBXD/DSD/PAXD)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DB4156-0648-5AAF-CCA3-7B537CF86450}"/>
              </a:ext>
            </a:extLst>
          </p:cNvPr>
          <p:cNvSpPr txBox="1"/>
          <p:nvPr/>
        </p:nvSpPr>
        <p:spPr>
          <a:xfrm>
            <a:off x="5277550" y="4483807"/>
            <a:ext cx="3856722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Mã</a:t>
            </a:r>
            <a:r>
              <a:rPr lang="en-US" sz="1400" dirty="0"/>
              <a:t> NCC </a:t>
            </a:r>
            <a:r>
              <a:rPr lang="en-US" sz="1400" dirty="0" err="1"/>
              <a:t>quản</a:t>
            </a:r>
            <a:r>
              <a:rPr lang="en-US" sz="1400" dirty="0"/>
              <a:t> lý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1B9F5A-15DE-D58F-BD76-3347EBB12EB5}"/>
              </a:ext>
            </a:extLst>
          </p:cNvPr>
          <p:cNvSpPr txBox="1"/>
          <p:nvPr/>
        </p:nvSpPr>
        <p:spPr>
          <a:xfrm>
            <a:off x="5287278" y="4993532"/>
            <a:ext cx="3856722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/>
              <a:t>Trạng</a:t>
            </a:r>
            <a:r>
              <a:rPr lang="en-US" sz="1200" dirty="0"/>
              <a:t> </a:t>
            </a:r>
            <a:r>
              <a:rPr lang="en-US" sz="1200" dirty="0" err="1"/>
              <a:t>thái</a:t>
            </a:r>
            <a:r>
              <a:rPr lang="en-US" sz="1200" dirty="0"/>
              <a:t> </a:t>
            </a:r>
            <a:r>
              <a:rPr lang="en-US" sz="1200" dirty="0" err="1"/>
              <a:t>phản</a:t>
            </a:r>
            <a:r>
              <a:rPr lang="en-US" sz="1200" dirty="0"/>
              <a:t> </a:t>
            </a:r>
            <a:r>
              <a:rPr lang="en-US" sz="1200" dirty="0" err="1"/>
              <a:t>hồi</a:t>
            </a:r>
            <a:r>
              <a:rPr lang="en-US" sz="1200" dirty="0"/>
              <a:t>: </a:t>
            </a:r>
            <a:r>
              <a:rPr lang="en-US" sz="1200" dirty="0" err="1"/>
              <a:t>Chưa</a:t>
            </a:r>
            <a:r>
              <a:rPr lang="en-US" sz="1200" dirty="0"/>
              <a:t> </a:t>
            </a:r>
            <a:r>
              <a:rPr lang="en-US" sz="1200" dirty="0" err="1"/>
              <a:t>phản</a:t>
            </a:r>
            <a:r>
              <a:rPr lang="en-US" sz="1200" dirty="0"/>
              <a:t> </a:t>
            </a:r>
            <a:r>
              <a:rPr lang="en-US" sz="1200" dirty="0" err="1"/>
              <a:t>hồi</a:t>
            </a:r>
            <a:r>
              <a:rPr lang="en-US" sz="1200" dirty="0"/>
              <a:t> / </a:t>
            </a:r>
            <a:r>
              <a:rPr lang="en-US" sz="1200" dirty="0" err="1"/>
              <a:t>phản</a:t>
            </a:r>
            <a:r>
              <a:rPr lang="en-US" sz="1200" dirty="0"/>
              <a:t> </a:t>
            </a:r>
            <a:r>
              <a:rPr lang="en-US" sz="1200" dirty="0" err="1"/>
              <a:t>hồi</a:t>
            </a:r>
            <a:r>
              <a:rPr lang="en-US" sz="1200" dirty="0"/>
              <a:t> đơn </a:t>
            </a:r>
            <a:r>
              <a:rPr lang="en-US" sz="1200" dirty="0" err="1"/>
              <a:t>hàng</a:t>
            </a:r>
            <a:r>
              <a:rPr lang="en-US" sz="1200" dirty="0"/>
              <a:t> </a:t>
            </a:r>
            <a:r>
              <a:rPr lang="en-US" sz="1200" dirty="0" err="1"/>
              <a:t>hoặc</a:t>
            </a:r>
            <a:r>
              <a:rPr lang="en-US" sz="1200" dirty="0"/>
              <a:t> sản </a:t>
            </a:r>
            <a:r>
              <a:rPr lang="en-US" sz="1200" dirty="0" err="1"/>
              <a:t>phẩm</a:t>
            </a:r>
            <a:r>
              <a:rPr lang="en-US" sz="1200" dirty="0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83BFE4-019A-BC26-E510-2F81E029F9AF}"/>
              </a:ext>
            </a:extLst>
          </p:cNvPr>
          <p:cNvSpPr/>
          <p:nvPr/>
        </p:nvSpPr>
        <p:spPr>
          <a:xfrm>
            <a:off x="269630" y="1828800"/>
            <a:ext cx="4378570" cy="5363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8D3C7A-5525-9E6E-2600-735D53970EA0}"/>
              </a:ext>
            </a:extLst>
          </p:cNvPr>
          <p:cNvSpPr/>
          <p:nvPr/>
        </p:nvSpPr>
        <p:spPr>
          <a:xfrm>
            <a:off x="258078" y="2435158"/>
            <a:ext cx="4378570" cy="5363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42592C5-17E2-67DD-C5DF-B108840B74E9}"/>
              </a:ext>
            </a:extLst>
          </p:cNvPr>
          <p:cNvSpPr/>
          <p:nvPr/>
        </p:nvSpPr>
        <p:spPr>
          <a:xfrm>
            <a:off x="258078" y="3094357"/>
            <a:ext cx="4378570" cy="5363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F2AE8F-BA45-5B17-524D-D015624534A3}"/>
              </a:ext>
            </a:extLst>
          </p:cNvPr>
          <p:cNvSpPr/>
          <p:nvPr/>
        </p:nvSpPr>
        <p:spPr>
          <a:xfrm>
            <a:off x="271048" y="3729531"/>
            <a:ext cx="4378570" cy="5363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E7F3D6-9E90-5D31-A226-811B836B1CA5}"/>
              </a:ext>
            </a:extLst>
          </p:cNvPr>
          <p:cNvSpPr/>
          <p:nvPr/>
        </p:nvSpPr>
        <p:spPr>
          <a:xfrm>
            <a:off x="269630" y="4427934"/>
            <a:ext cx="4378570" cy="53637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24B1D47-38D5-900E-BE86-6D7939C93082}"/>
              </a:ext>
            </a:extLst>
          </p:cNvPr>
          <p:cNvSpPr/>
          <p:nvPr/>
        </p:nvSpPr>
        <p:spPr>
          <a:xfrm>
            <a:off x="258078" y="5024197"/>
            <a:ext cx="4378570" cy="4310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B116801C-E263-63A2-CF47-7B54E5CAB43D}"/>
              </a:ext>
            </a:extLst>
          </p:cNvPr>
          <p:cNvSpPr/>
          <p:nvPr/>
        </p:nvSpPr>
        <p:spPr>
          <a:xfrm>
            <a:off x="4787456" y="2654663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3A450544-7FAE-69D3-323B-8FD8EBAD11F6}"/>
              </a:ext>
            </a:extLst>
          </p:cNvPr>
          <p:cNvSpPr/>
          <p:nvPr/>
        </p:nvSpPr>
        <p:spPr>
          <a:xfrm>
            <a:off x="4789353" y="3277207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71C6DF2E-7E31-8D36-6CA0-96DE5E155705}"/>
              </a:ext>
            </a:extLst>
          </p:cNvPr>
          <p:cNvSpPr/>
          <p:nvPr/>
        </p:nvSpPr>
        <p:spPr>
          <a:xfrm>
            <a:off x="4789243" y="3887569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2B1062C5-AA94-EF64-CFDA-9C9EF1505643}"/>
              </a:ext>
            </a:extLst>
          </p:cNvPr>
          <p:cNvSpPr/>
          <p:nvPr/>
        </p:nvSpPr>
        <p:spPr>
          <a:xfrm>
            <a:off x="4789243" y="4577501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6614C0A4-51F1-5FF5-CC07-56016019D5CA}"/>
              </a:ext>
            </a:extLst>
          </p:cNvPr>
          <p:cNvSpPr/>
          <p:nvPr/>
        </p:nvSpPr>
        <p:spPr>
          <a:xfrm>
            <a:off x="4794752" y="5114214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F0BB7E56-7332-20B6-9B0C-AE48FAA9010B}"/>
              </a:ext>
            </a:extLst>
          </p:cNvPr>
          <p:cNvSpPr/>
          <p:nvPr/>
        </p:nvSpPr>
        <p:spPr>
          <a:xfrm>
            <a:off x="4787456" y="1993214"/>
            <a:ext cx="381000" cy="2202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9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AC930-E9D5-D9BF-F46B-1A93F5B1B7AD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9E2ADC-2A1F-4500-EBB6-F7A924212376}"/>
              </a:ext>
            </a:extLst>
          </p:cNvPr>
          <p:cNvSpPr/>
          <p:nvPr/>
        </p:nvSpPr>
        <p:spPr>
          <a:xfrm>
            <a:off x="269630" y="698926"/>
            <a:ext cx="8417170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lọc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mục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 / “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 / “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xác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nhận”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dành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3D2C99-7D2D-97D9-72CF-CBF1E8192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6" y="1219200"/>
            <a:ext cx="8825948" cy="11755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A78032-317A-999F-D55F-1A057726192B}"/>
              </a:ext>
            </a:extLst>
          </p:cNvPr>
          <p:cNvSpPr/>
          <p:nvPr/>
        </p:nvSpPr>
        <p:spPr>
          <a:xfrm>
            <a:off x="5943600" y="1806968"/>
            <a:ext cx="2514600" cy="587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929752-7D1B-DA92-28A9-DB499961F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2568587"/>
            <a:ext cx="2305050" cy="2000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233094-9E5A-B2C6-60FC-84E22552A84D}"/>
              </a:ext>
            </a:extLst>
          </p:cNvPr>
          <p:cNvSpPr/>
          <p:nvPr/>
        </p:nvSpPr>
        <p:spPr>
          <a:xfrm>
            <a:off x="685801" y="2667000"/>
            <a:ext cx="1447800" cy="18661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5F29B5-ADDA-6C7F-32D8-7478B2ECE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851" y="2532919"/>
            <a:ext cx="1908755" cy="1277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D5C8A2-4AE7-9214-4E99-2C1530EEFD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2532919"/>
            <a:ext cx="3231063" cy="2420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EE4A5F-FE42-6CCA-0934-C899B87F310E}"/>
              </a:ext>
            </a:extLst>
          </p:cNvPr>
          <p:cNvSpPr txBox="1"/>
          <p:nvPr/>
        </p:nvSpPr>
        <p:spPr>
          <a:xfrm>
            <a:off x="76464" y="5144500"/>
            <a:ext cx="2514600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NCC </a:t>
            </a:r>
            <a:r>
              <a:rPr lang="en-US" sz="1400" b="1" dirty="0" err="1"/>
              <a:t>có</a:t>
            </a:r>
            <a:r>
              <a:rPr lang="en-US" sz="1400" b="1" dirty="0"/>
              <a:t> </a:t>
            </a:r>
            <a:r>
              <a:rPr lang="en-US" sz="1400" b="1" dirty="0" err="1"/>
              <a:t>thể</a:t>
            </a:r>
            <a:r>
              <a:rPr lang="en-US" sz="1400" b="1" dirty="0"/>
              <a:t> </a:t>
            </a:r>
            <a:r>
              <a:rPr lang="en-US" sz="1400" b="1" dirty="0" err="1"/>
              <a:t>chọn</a:t>
            </a:r>
            <a:r>
              <a:rPr lang="en-US" sz="1400" b="1" dirty="0"/>
              <a:t> </a:t>
            </a:r>
            <a:r>
              <a:rPr lang="en-US" sz="1400" b="1" dirty="0" err="1"/>
              <a:t>một</a:t>
            </a:r>
            <a:r>
              <a:rPr lang="en-US" sz="1400" b="1" dirty="0"/>
              <a:t> </a:t>
            </a:r>
            <a:r>
              <a:rPr lang="en-US" sz="1400" b="1" dirty="0" err="1"/>
              <a:t>trong</a:t>
            </a:r>
            <a:r>
              <a:rPr lang="en-US" sz="1400" b="1" dirty="0"/>
              <a:t> </a:t>
            </a:r>
            <a:r>
              <a:rPr lang="en-US" sz="1400" b="1" dirty="0" err="1"/>
              <a:t>các</a:t>
            </a:r>
            <a:r>
              <a:rPr lang="en-US" sz="1400" b="1" dirty="0"/>
              <a:t> </a:t>
            </a:r>
            <a:r>
              <a:rPr lang="en-US" sz="1400" b="1" dirty="0" err="1"/>
              <a:t>mục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r>
              <a:rPr lang="en-US" sz="1400" b="1" dirty="0"/>
              <a:t> </a:t>
            </a:r>
            <a:r>
              <a:rPr lang="en-US" sz="1400" b="1" dirty="0" err="1"/>
              <a:t>dưới</a:t>
            </a:r>
            <a:r>
              <a:rPr lang="en-US" sz="1400" b="1" dirty="0"/>
              <a:t>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xuất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endParaRPr lang="en-US" sz="1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9D3553-A619-9335-86C9-DAF696732285}"/>
              </a:ext>
            </a:extLst>
          </p:cNvPr>
          <p:cNvSpPr txBox="1"/>
          <p:nvPr/>
        </p:nvSpPr>
        <p:spPr>
          <a:xfrm>
            <a:off x="2781432" y="4533169"/>
            <a:ext cx="2819400" cy="11695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Phần</a:t>
            </a:r>
            <a:r>
              <a:rPr lang="en-US" sz="1400" b="1" dirty="0"/>
              <a:t> </a:t>
            </a:r>
            <a:r>
              <a:rPr lang="en-US" sz="1400" b="1" dirty="0" err="1"/>
              <a:t>nhập</a:t>
            </a:r>
            <a:r>
              <a:rPr lang="en-US" sz="1400" b="1" dirty="0"/>
              <a:t> </a:t>
            </a:r>
            <a:r>
              <a:rPr lang="en-US" sz="1400" b="1" dirty="0" err="1"/>
              <a:t>dữ</a:t>
            </a:r>
            <a:r>
              <a:rPr lang="en-US" sz="1400" b="1" dirty="0"/>
              <a:t> </a:t>
            </a:r>
            <a:r>
              <a:rPr lang="en-US" sz="1400" b="1" dirty="0" err="1"/>
              <a:t>liệu</a:t>
            </a:r>
            <a:r>
              <a:rPr lang="en-US" sz="1400" b="1" dirty="0"/>
              <a:t>, </a:t>
            </a:r>
            <a:r>
              <a:rPr lang="en-US" sz="1400" b="1" dirty="0" err="1"/>
              <a:t>sau</a:t>
            </a:r>
            <a:r>
              <a:rPr lang="en-US" sz="1400" b="1" dirty="0"/>
              <a:t> </a:t>
            </a:r>
            <a:r>
              <a:rPr lang="en-US" sz="1400" b="1" dirty="0" err="1"/>
              <a:t>khi</a:t>
            </a:r>
            <a:r>
              <a:rPr lang="en-US" sz="1400" b="1" dirty="0"/>
              <a:t> </a:t>
            </a:r>
            <a:r>
              <a:rPr lang="en-US" sz="1400" b="1" dirty="0" err="1"/>
              <a:t>nhấn</a:t>
            </a:r>
            <a:r>
              <a:rPr lang="en-US" sz="1400" b="1" dirty="0"/>
              <a:t> </a:t>
            </a:r>
            <a:r>
              <a:rPr lang="en-US" sz="1400" b="1" dirty="0" err="1"/>
              <a:t>vào</a:t>
            </a:r>
            <a:r>
              <a:rPr lang="en-US" sz="1400" b="1" dirty="0"/>
              <a:t> “ </a:t>
            </a:r>
            <a:r>
              <a:rPr lang="en-US" sz="1400" b="1" dirty="0" err="1"/>
              <a:t>THông</a:t>
            </a:r>
            <a:r>
              <a:rPr lang="en-US" sz="1400" b="1" dirty="0"/>
              <a:t> </a:t>
            </a:r>
            <a:r>
              <a:rPr lang="en-US" sz="1400" b="1" dirty="0" err="1"/>
              <a:t>báo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 </a:t>
            </a:r>
            <a:r>
              <a:rPr lang="en-US" sz="1400" b="1" dirty="0" err="1"/>
              <a:t>sẽ</a:t>
            </a:r>
            <a:r>
              <a:rPr lang="en-US" sz="1400" b="1" dirty="0"/>
              <a:t> </a:t>
            </a:r>
            <a:r>
              <a:rPr lang="en-US" sz="1400" b="1" dirty="0" err="1"/>
              <a:t>hiện</a:t>
            </a:r>
            <a:r>
              <a:rPr lang="en-US" sz="1400" b="1" dirty="0"/>
              <a:t> </a:t>
            </a:r>
            <a:r>
              <a:rPr lang="en-US" sz="1400" b="1" dirty="0" err="1"/>
              <a:t>ra</a:t>
            </a:r>
            <a:r>
              <a:rPr lang="en-US" sz="1400" b="1" dirty="0"/>
              <a:t> </a:t>
            </a:r>
            <a:r>
              <a:rPr lang="en-US" sz="1400" b="1" dirty="0" err="1"/>
              <a:t>cửa</a:t>
            </a:r>
            <a:r>
              <a:rPr lang="en-US" sz="1400" b="1" dirty="0"/>
              <a:t> </a:t>
            </a:r>
            <a:r>
              <a:rPr lang="en-US" sz="1400" b="1" dirty="0" err="1"/>
              <a:t>sổ</a:t>
            </a:r>
            <a:r>
              <a:rPr lang="en-US" sz="1400" b="1" dirty="0"/>
              <a:t> </a:t>
            </a:r>
            <a:r>
              <a:rPr lang="en-US" sz="1400" b="1" dirty="0" err="1"/>
              <a:t>như</a:t>
            </a:r>
            <a:r>
              <a:rPr lang="en-US" sz="1400" b="1" dirty="0"/>
              <a:t> </a:t>
            </a:r>
            <a:r>
              <a:rPr lang="en-US" sz="1400" b="1" dirty="0" err="1"/>
              <a:t>hình</a:t>
            </a:r>
            <a:r>
              <a:rPr lang="en-US" sz="1400" b="1" dirty="0"/>
              <a:t> </a:t>
            </a:r>
            <a:r>
              <a:rPr lang="en-US" sz="1400" b="1" dirty="0" err="1"/>
              <a:t>bên</a:t>
            </a:r>
            <a:r>
              <a:rPr lang="en-US" sz="1400" b="1" dirty="0"/>
              <a:t>, NCC </a:t>
            </a:r>
            <a:r>
              <a:rPr lang="en-US" sz="1400" b="1" dirty="0" err="1"/>
              <a:t>sẽ</a:t>
            </a:r>
            <a:r>
              <a:rPr lang="en-US" sz="1400" b="1" dirty="0"/>
              <a:t> Download Template </a:t>
            </a:r>
            <a:r>
              <a:rPr lang="en-US" sz="1400" b="1" dirty="0" err="1"/>
              <a:t>để</a:t>
            </a:r>
            <a:r>
              <a:rPr lang="en-US" sz="1400" b="1" dirty="0"/>
              <a:t> </a:t>
            </a:r>
            <a:r>
              <a:rPr lang="en-US" sz="1400" b="1" dirty="0" err="1"/>
              <a:t>tạo</a:t>
            </a:r>
            <a:r>
              <a:rPr lang="en-US" sz="1400" b="1" dirty="0"/>
              <a:t> “Phản </a:t>
            </a:r>
            <a:r>
              <a:rPr lang="en-US" sz="1400" b="1" dirty="0" err="1"/>
              <a:t>hồi</a:t>
            </a:r>
            <a:r>
              <a:rPr lang="en-US" sz="1400" b="1" dirty="0"/>
              <a:t> đơn </a:t>
            </a:r>
            <a:r>
              <a:rPr lang="en-US" sz="1400" b="1" dirty="0" err="1"/>
              <a:t>hàng</a:t>
            </a:r>
            <a:r>
              <a:rPr lang="en-US" sz="1400" b="1" dirty="0"/>
              <a:t>”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7A9FD36-0BB1-8205-2B76-52191E7C133F}"/>
              </a:ext>
            </a:extLst>
          </p:cNvPr>
          <p:cNvSpPr/>
          <p:nvPr/>
        </p:nvSpPr>
        <p:spPr>
          <a:xfrm rot="5400000">
            <a:off x="1092642" y="4650459"/>
            <a:ext cx="482243" cy="3767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20C62E9A-E02E-DBB4-9E32-05E95C663FB1}"/>
              </a:ext>
            </a:extLst>
          </p:cNvPr>
          <p:cNvSpPr/>
          <p:nvPr/>
        </p:nvSpPr>
        <p:spPr>
          <a:xfrm rot="5400000">
            <a:off x="3685170" y="4000928"/>
            <a:ext cx="482243" cy="3767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3C977A3-397E-0F8E-A852-A48CD20A82E7}"/>
              </a:ext>
            </a:extLst>
          </p:cNvPr>
          <p:cNvSpPr/>
          <p:nvPr/>
        </p:nvSpPr>
        <p:spPr>
          <a:xfrm rot="8242478">
            <a:off x="5230504" y="4133308"/>
            <a:ext cx="482243" cy="3767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4F65F2B-F005-76A6-14DC-F19A5F24CD18}"/>
              </a:ext>
            </a:extLst>
          </p:cNvPr>
          <p:cNvSpPr/>
          <p:nvPr/>
        </p:nvSpPr>
        <p:spPr>
          <a:xfrm>
            <a:off x="2949850" y="2761884"/>
            <a:ext cx="1850749" cy="8957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503F0F-4660-4762-1AE8-4794DFB74B81}"/>
              </a:ext>
            </a:extLst>
          </p:cNvPr>
          <p:cNvSpPr/>
          <p:nvPr/>
        </p:nvSpPr>
        <p:spPr>
          <a:xfrm>
            <a:off x="5791200" y="3295284"/>
            <a:ext cx="1850749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87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1432A6-13CE-5456-CA75-CEF467EC13F2}"/>
              </a:ext>
            </a:extLst>
          </p:cNvPr>
          <p:cNvSpPr/>
          <p:nvPr/>
        </p:nvSpPr>
        <p:spPr>
          <a:xfrm>
            <a:off x="318052" y="218660"/>
            <a:ext cx="791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Hướng dẫn xem đơn hàng- Mục </a:t>
            </a:r>
            <a:r>
              <a:rPr lang="vi-VN" sz="24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Đơn đặt hàng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E4DF4D-E145-D0F8-0DA6-55AAD41F1B14}"/>
              </a:ext>
            </a:extLst>
          </p:cNvPr>
          <p:cNvSpPr/>
          <p:nvPr/>
        </p:nvSpPr>
        <p:spPr>
          <a:xfrm>
            <a:off x="269630" y="698926"/>
            <a:ext cx="8417170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kê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,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“Thông tin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lý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”. Khi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, NCC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chỉnh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ẩn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7EC9A-BBB5-DD02-373A-76D7B7BA9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692757"/>
            <a:ext cx="476250" cy="438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A1C68C-3FDE-468B-33A2-6095A8666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56" y="1604962"/>
            <a:ext cx="2190750" cy="3648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1DC179-08CE-FDE3-B386-0C60BB66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585893"/>
            <a:ext cx="6324600" cy="19709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DDB491-0B76-AE2C-D060-7324F88A43FA}"/>
              </a:ext>
            </a:extLst>
          </p:cNvPr>
          <p:cNvSpPr txBox="1"/>
          <p:nvPr/>
        </p:nvSpPr>
        <p:spPr>
          <a:xfrm>
            <a:off x="3733800" y="3569308"/>
            <a:ext cx="4343400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Các </a:t>
            </a:r>
            <a:r>
              <a:rPr lang="en-US" sz="1600" b="1" dirty="0" err="1"/>
              <a:t>cột</a:t>
            </a:r>
            <a:r>
              <a:rPr lang="en-US" sz="1600" b="1" dirty="0"/>
              <a:t> </a:t>
            </a:r>
            <a:r>
              <a:rPr lang="en-US" sz="1600" b="1" dirty="0" err="1"/>
              <a:t>sẽ</a:t>
            </a:r>
            <a:r>
              <a:rPr lang="en-US" sz="1600" b="1" dirty="0"/>
              <a:t> </a:t>
            </a:r>
            <a:r>
              <a:rPr lang="en-US" sz="1600" b="1" dirty="0" err="1"/>
              <a:t>được</a:t>
            </a:r>
            <a:r>
              <a:rPr lang="en-US" sz="1600" b="1" dirty="0"/>
              <a:t> </a:t>
            </a:r>
            <a:r>
              <a:rPr lang="en-US" sz="1600" b="1" dirty="0" err="1"/>
              <a:t>thể</a:t>
            </a:r>
            <a:r>
              <a:rPr lang="en-US" sz="1600" b="1" dirty="0"/>
              <a:t> </a:t>
            </a:r>
            <a:r>
              <a:rPr lang="en-US" sz="1600" b="1" dirty="0" err="1"/>
              <a:t>hiện</a:t>
            </a:r>
            <a:r>
              <a:rPr lang="en-US" sz="1600" b="1" dirty="0"/>
              <a:t> </a:t>
            </a:r>
            <a:r>
              <a:rPr lang="en-US" sz="1600" b="1" dirty="0" err="1"/>
              <a:t>theo</a:t>
            </a:r>
            <a:r>
              <a:rPr lang="en-US" sz="1600" b="1" dirty="0"/>
              <a:t> </a:t>
            </a:r>
            <a:r>
              <a:rPr lang="en-US" sz="1600" b="1" dirty="0" err="1"/>
              <a:t>như</a:t>
            </a:r>
            <a:r>
              <a:rPr lang="en-US" sz="1600" b="1" dirty="0"/>
              <a:t> </a:t>
            </a:r>
            <a:r>
              <a:rPr lang="en-US" sz="1600" b="1" dirty="0" err="1"/>
              <a:t>hình</a:t>
            </a:r>
            <a:r>
              <a:rPr lang="en-US" sz="1600" b="1" dirty="0"/>
              <a:t> </a:t>
            </a:r>
            <a:r>
              <a:rPr lang="en-US" sz="1600" b="1" dirty="0" err="1"/>
              <a:t>ảnh</a:t>
            </a:r>
            <a:r>
              <a:rPr lang="en-US" sz="1600" b="1" dirty="0"/>
              <a:t> </a:t>
            </a:r>
            <a:r>
              <a:rPr lang="en-US" sz="1600" b="1" dirty="0" err="1"/>
              <a:t>trên</a:t>
            </a:r>
            <a:r>
              <a:rPr lang="en-US" sz="1600" b="1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F74B7-EA0D-A427-57E6-44F60789381A}"/>
              </a:ext>
            </a:extLst>
          </p:cNvPr>
          <p:cNvSpPr/>
          <p:nvPr/>
        </p:nvSpPr>
        <p:spPr>
          <a:xfrm>
            <a:off x="2667000" y="1585893"/>
            <a:ext cx="6224081" cy="5832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412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16882</TotalTime>
  <Words>6732</Words>
  <Application>Microsoft Office PowerPoint</Application>
  <PresentationFormat>On-screen Show (4:3)</PresentationFormat>
  <Paragraphs>552</Paragraphs>
  <Slides>64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Calibri</vt:lpstr>
      <vt:lpstr>Cambria Math</vt:lpstr>
      <vt:lpstr>Segoe UI Emoji</vt:lpstr>
      <vt:lpstr>Times New Roman</vt:lpstr>
      <vt:lpstr>Wingdings</vt:lpstr>
      <vt:lpstr>Custom Design</vt:lpstr>
      <vt:lpstr>HƯỚNG DẪN SỬ DỤNG SUPPLIER PORTAL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Bankok</dc:creator>
  <cp:lastModifiedBy>Anh, Nguyen Thi Lan</cp:lastModifiedBy>
  <cp:revision>762</cp:revision>
  <cp:lastPrinted>2020-08-06T10:39:21Z</cp:lastPrinted>
  <dcterms:created xsi:type="dcterms:W3CDTF">2015-06-18T12:07:28Z</dcterms:created>
  <dcterms:modified xsi:type="dcterms:W3CDTF">2026-07-14T04:28:28Z</dcterms:modified>
</cp:coreProperties>
</file>